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751" r:id="rId2"/>
    <p:sldId id="749" r:id="rId3"/>
    <p:sldId id="752" r:id="rId4"/>
    <p:sldId id="753" r:id="rId5"/>
    <p:sldId id="730" r:id="rId6"/>
    <p:sldId id="754" r:id="rId7"/>
    <p:sldId id="755" r:id="rId8"/>
    <p:sldId id="756" r:id="rId9"/>
    <p:sldId id="757" r:id="rId10"/>
    <p:sldId id="758" r:id="rId11"/>
    <p:sldId id="759" r:id="rId12"/>
    <p:sldId id="760" r:id="rId13"/>
    <p:sldId id="761" r:id="rId14"/>
    <p:sldId id="764" r:id="rId15"/>
    <p:sldId id="771" r:id="rId16"/>
    <p:sldId id="772" r:id="rId17"/>
    <p:sldId id="765" r:id="rId18"/>
    <p:sldId id="779" r:id="rId19"/>
    <p:sldId id="780" r:id="rId20"/>
    <p:sldId id="717" r:id="rId21"/>
    <p:sldId id="767" r:id="rId22"/>
    <p:sldId id="768" r:id="rId23"/>
    <p:sldId id="769" r:id="rId24"/>
    <p:sldId id="770" r:id="rId25"/>
    <p:sldId id="778" r:id="rId26"/>
    <p:sldId id="789" r:id="rId27"/>
    <p:sldId id="691" r:id="rId28"/>
    <p:sldId id="409" r:id="rId29"/>
    <p:sldId id="505" r:id="rId30"/>
    <p:sldId id="493" r:id="rId31"/>
    <p:sldId id="499" r:id="rId32"/>
    <p:sldId id="701" r:id="rId33"/>
    <p:sldId id="627" r:id="rId34"/>
    <p:sldId id="748" r:id="rId35"/>
    <p:sldId id="630" r:id="rId36"/>
    <p:sldId id="643" r:id="rId37"/>
    <p:sldId id="702" r:id="rId38"/>
    <p:sldId id="639" r:id="rId39"/>
    <p:sldId id="534" r:id="rId40"/>
    <p:sldId id="700" r:id="rId41"/>
    <p:sldId id="694" r:id="rId42"/>
    <p:sldId id="695" r:id="rId43"/>
    <p:sldId id="696" r:id="rId44"/>
    <p:sldId id="697" r:id="rId45"/>
    <p:sldId id="698" r:id="rId46"/>
    <p:sldId id="699" r:id="rId47"/>
    <p:sldId id="787" r:id="rId48"/>
    <p:sldId id="788" r:id="rId49"/>
    <p:sldId id="782" r:id="rId50"/>
    <p:sldId id="783" r:id="rId51"/>
    <p:sldId id="784" r:id="rId52"/>
    <p:sldId id="785" r:id="rId53"/>
    <p:sldId id="786" r:id="rId54"/>
    <p:sldId id="781"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A81"/>
    <a:srgbClr val="A0B7E9"/>
    <a:srgbClr val="161920"/>
    <a:srgbClr val="0E1730"/>
    <a:srgbClr val="CA265B"/>
    <a:srgbClr val="3AB68A"/>
    <a:srgbClr val="7B8BB3"/>
    <a:srgbClr val="137CF8"/>
    <a:srgbClr val="5DDDA6"/>
    <a:srgbClr val="CECC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0" autoAdjust="0"/>
    <p:restoredTop sz="88776" autoAdjust="0"/>
  </p:normalViewPr>
  <p:slideViewPr>
    <p:cSldViewPr snapToGrid="0" snapToObjects="1">
      <p:cViewPr varScale="1">
        <p:scale>
          <a:sx n="39" d="100"/>
          <a:sy n="39" d="100"/>
        </p:scale>
        <p:origin x="-992" y="-104"/>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3/6/18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14</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10</a:t>
            </a:fld>
            <a:endParaRPr lang="en-US"/>
          </a:p>
        </p:txBody>
      </p:sp>
    </p:spTree>
    <p:extLst>
      <p:ext uri="{BB962C8B-B14F-4D97-AF65-F5344CB8AC3E}">
        <p14:creationId xmlns:p14="http://schemas.microsoft.com/office/powerpoint/2010/main" val="41353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3/6/18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gif"/><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jpeg"/></Relationships>
</file>

<file path=ppt/slides/_rels/slide22.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23.png"/><Relationship Id="rId1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21.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2.png"/></Relationships>
</file>

<file path=ppt/slides/_rels/slide23.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23.png"/><Relationship Id="rId1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6.emf"/><Relationship Id="rId7" Type="http://schemas.openxmlformats.org/officeDocument/2006/relationships/image" Target="../media/image21.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2.png"/></Relationships>
</file>

<file path=ppt/slides/_rels/slide24.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2.pn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png"/><Relationship Id="rId10"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emf"/><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em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8.jpeg"/><Relationship Id="rId6" Type="http://schemas.openxmlformats.org/officeDocument/2006/relationships/image" Target="../media/image56.jpeg"/><Relationship Id="rId7" Type="http://schemas.openxmlformats.org/officeDocument/2006/relationships/image" Target="../media/image57.png"/><Relationship Id="rId8"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 Id="rId9"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4.emf"/><Relationship Id="rId7" Type="http://schemas.openxmlformats.org/officeDocument/2006/relationships/image" Target="../media/image68.emf"/><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emf"/><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4.em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74.emf"/><Relationship Id="rId7" Type="http://schemas.openxmlformats.org/officeDocument/2006/relationships/image" Target="../media/image75.emf"/><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6606"/>
            <a:ext cx="9143999" cy="6186309"/>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r>
              <a:rPr lang="en-US" sz="4500" b="1" dirty="0">
                <a:latin typeface="Gill Sans Light"/>
                <a:cs typeface="Gill Sans Light"/>
              </a:rPr>
              <a:t/>
            </a:r>
            <a:br>
              <a:rPr lang="en-US" sz="4500" b="1" dirty="0">
                <a:latin typeface="Gill Sans Light"/>
                <a:cs typeface="Gill Sans Light"/>
              </a:rPr>
            </a:br>
            <a:endParaRPr lang="en-US" sz="2000" b="1" dirty="0" smtClean="0">
              <a:latin typeface="Gill Sans Light"/>
              <a:cs typeface="Gill Sans Light"/>
            </a:endParaRPr>
          </a:p>
          <a:p>
            <a:pPr algn="ctr"/>
            <a:endParaRPr lang="en-US" sz="2100" b="1" dirty="0" smtClean="0">
              <a:latin typeface="Gill Sans Light"/>
              <a:cs typeface="Gill Sans Light"/>
            </a:endParaRPr>
          </a:p>
          <a:p>
            <a:pPr algn="ctr"/>
            <a:endParaRPr lang="en-US" sz="2100" b="1" dirty="0">
              <a:latin typeface="Gill Sans Light"/>
              <a:cs typeface="Gill Sans Light"/>
            </a:endParaRPr>
          </a:p>
          <a:p>
            <a:pPr algn="ctr"/>
            <a:endParaRPr lang="en-US" sz="2100" b="1" dirty="0">
              <a:latin typeface="Gill Sans Light"/>
              <a:cs typeface="Gill Sans Light"/>
            </a:endParaRPr>
          </a:p>
          <a:p>
            <a:pPr algn="ctr"/>
            <a:endParaRPr lang="en-US" sz="2100" b="1" dirty="0" smtClean="0">
              <a:latin typeface="Gill Sans Light"/>
              <a:cs typeface="Gill Sans Light"/>
            </a:endParaRPr>
          </a:p>
          <a:p>
            <a:pPr algn="ctr"/>
            <a:endParaRPr lang="en-US" sz="3500" dirty="0" smtClean="0">
              <a:latin typeface="Gill Sans Light"/>
              <a:cs typeface="Gill Sans Light"/>
            </a:endParaRPr>
          </a:p>
          <a:p>
            <a:pPr algn="ctr"/>
            <a:endParaRPr lang="en-US" sz="3500" dirty="0" smtClean="0">
              <a:latin typeface="Gill Sans Light"/>
              <a:cs typeface="Gill Sans Light"/>
            </a:endParaRPr>
          </a:p>
          <a:p>
            <a:pPr algn="ctr"/>
            <a:r>
              <a:rPr lang="en-US" sz="3500" dirty="0" smtClean="0">
                <a:latin typeface="Gill Sans Light"/>
                <a:cs typeface="Gill Sans Light"/>
              </a:rPr>
              <a:t>ECE901</a:t>
            </a:r>
          </a:p>
          <a:p>
            <a:pPr algn="ctr"/>
            <a:r>
              <a:rPr lang="en-US" sz="3500" dirty="0" err="1" smtClean="0">
                <a:latin typeface="Gill Sans Light"/>
                <a:cs typeface="Gill Sans Light"/>
              </a:rPr>
              <a:t>Dimitris</a:t>
            </a:r>
            <a:r>
              <a:rPr lang="en-US" sz="3500" dirty="0" smtClean="0">
                <a:latin typeface="Gill Sans Light"/>
                <a:cs typeface="Gill Sans Light"/>
              </a:rPr>
              <a:t> </a:t>
            </a:r>
            <a:r>
              <a:rPr lang="en-US" sz="3500" dirty="0" err="1" smtClean="0">
                <a:latin typeface="Gill Sans Light"/>
                <a:cs typeface="Gill Sans Light"/>
              </a:rPr>
              <a:t>Papailiopoulos</a:t>
            </a:r>
            <a:endParaRPr lang="en-US" sz="3500" dirty="0" smtClean="0">
              <a:latin typeface="Gill Sans Light"/>
              <a:cs typeface="Gill Sans Light"/>
            </a:endParaRPr>
          </a:p>
          <a:p>
            <a:pPr algn="ctr"/>
            <a:endParaRPr lang="en-US" sz="3000" dirty="0" smtClean="0">
              <a:latin typeface="Gill Sans Light"/>
              <a:cs typeface="Gill Sans Light"/>
            </a:endParaRPr>
          </a:p>
        </p:txBody>
      </p:sp>
      <p:sp>
        <p:nvSpPr>
          <p:cNvPr id="5" name="Rectangle 4"/>
          <p:cNvSpPr/>
          <p:nvPr/>
        </p:nvSpPr>
        <p:spPr>
          <a:xfrm>
            <a:off x="-1" y="548423"/>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Lifting Synchronization Barriers</a:t>
            </a:r>
            <a:endParaRPr lang="en-US" sz="5500" i="1" dirty="0">
              <a:latin typeface="Gill Sans Light"/>
              <a:cs typeface="Gill Sans Light"/>
            </a:endParaRPr>
          </a:p>
        </p:txBody>
      </p:sp>
    </p:spTree>
    <p:extLst>
      <p:ext uri="{BB962C8B-B14F-4D97-AF65-F5344CB8AC3E}">
        <p14:creationId xmlns:p14="http://schemas.microsoft.com/office/powerpoint/2010/main" val="9353031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041" y="5786611"/>
            <a:ext cx="3134859" cy="634809"/>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55" y="5820489"/>
            <a:ext cx="2863697" cy="600931"/>
          </a:xfrm>
          <a:prstGeom prst="rect">
            <a:avLst/>
          </a:prstGeom>
        </p:spPr>
      </p:pic>
      <p:sp>
        <p:nvSpPr>
          <p:cNvPr id="9" name="Rectangle 8"/>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7" name="Rounded Rectangle 6"/>
          <p:cNvSpPr/>
          <p:nvPr/>
        </p:nvSpPr>
        <p:spPr>
          <a:xfrm>
            <a:off x="5876593" y="2496996"/>
            <a:ext cx="2842202" cy="924612"/>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B = batch size, </a:t>
            </a:r>
          </a:p>
          <a:p>
            <a:pPr algn="ctr"/>
            <a:r>
              <a:rPr lang="en-US" sz="2000" dirty="0" smtClean="0">
                <a:solidFill>
                  <a:schemeClr val="bg1"/>
                </a:solidFill>
                <a:latin typeface="Gill Sans Light"/>
                <a:cs typeface="Gill Sans Light"/>
              </a:rPr>
              <a:t>gradients / iteration</a:t>
            </a:r>
            <a:endParaRPr lang="en-US" sz="2000" dirty="0">
              <a:solidFill>
                <a:schemeClr val="bg1"/>
              </a:solidFill>
              <a:latin typeface="Gill Sans Light"/>
              <a:cs typeface="Gill Sans Light"/>
            </a:endParaRPr>
          </a:p>
        </p:txBody>
      </p:sp>
    </p:spTree>
    <p:extLst>
      <p:ext uri="{BB962C8B-B14F-4D97-AF65-F5344CB8AC3E}">
        <p14:creationId xmlns:p14="http://schemas.microsoft.com/office/powerpoint/2010/main" val="3379616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58" y="4068356"/>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7"/>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8295901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87" y="2068066"/>
            <a:ext cx="2554975" cy="1008543"/>
          </a:xfrm>
          <a:prstGeom prst="rect">
            <a:avLst/>
          </a:prstGeom>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1477620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11" name="Rounded Rectangle 10"/>
          <p:cNvSpPr/>
          <p:nvPr/>
        </p:nvSpPr>
        <p:spPr>
          <a:xfrm>
            <a:off x="1067912" y="1779462"/>
            <a:ext cx="7056881" cy="4642022"/>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Repeat distributed iterations until </a:t>
            </a:r>
          </a:p>
          <a:p>
            <a:pPr algn="ctr"/>
            <a:r>
              <a:rPr lang="en-US" sz="3600" dirty="0" smtClean="0">
                <a:solidFill>
                  <a:schemeClr val="bg1"/>
                </a:solidFill>
                <a:latin typeface="Gill Sans Light"/>
                <a:cs typeface="Gill Sans Light"/>
              </a:rPr>
              <a:t>we are happy with the model</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15113945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70109" y="1024065"/>
            <a:ext cx="2571750" cy="3245556"/>
            <a:chOff x="9497331" y="321689"/>
            <a:chExt cx="4114800" cy="5409965"/>
          </a:xfrm>
        </p:grpSpPr>
        <p:sp>
          <p:nvSpPr>
            <p:cNvPr id="75" name="Rounded Rectangle 74"/>
            <p:cNvSpPr/>
            <p:nvPr/>
          </p:nvSpPr>
          <p:spPr>
            <a:xfrm>
              <a:off x="9497331" y="1035370"/>
              <a:ext cx="4114800" cy="4696284"/>
            </a:xfrm>
            <a:prstGeom prst="roundRect">
              <a:avLst>
                <a:gd name="adj" fmla="val 6132"/>
              </a:avLst>
            </a:prstGeom>
            <a:solidFill>
              <a:srgbClr val="0E17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321689"/>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32493" y="1452218"/>
            <a:ext cx="2137616" cy="2817403"/>
          </a:xfrm>
          <a:prstGeom prst="roundRect">
            <a:avLst/>
          </a:prstGeom>
          <a:solidFill>
            <a:srgbClr val="20268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67654" y="1014844"/>
            <a:ext cx="3464841" cy="3254777"/>
            <a:chOff x="533400" y="306318"/>
            <a:chExt cx="5543745" cy="5425336"/>
          </a:xfrm>
        </p:grpSpPr>
        <p:sp>
          <p:nvSpPr>
            <p:cNvPr id="20" name="Rounded Rectangle 19"/>
            <p:cNvSpPr/>
            <p:nvPr/>
          </p:nvSpPr>
          <p:spPr>
            <a:xfrm>
              <a:off x="533400" y="1035370"/>
              <a:ext cx="5543745" cy="4696284"/>
            </a:xfrm>
            <a:prstGeom prst="roundRect">
              <a:avLst>
                <a:gd name="adj" fmla="val 2843"/>
              </a:avLst>
            </a:prstGeom>
            <a:solidFill>
              <a:srgbClr val="F293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306318"/>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02608" y="2014380"/>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8349" y="2653333"/>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180181" y="2884453"/>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3362" y="2416640"/>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17823" y="2476682"/>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17821" y="2111367"/>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17823" y="2886976"/>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7494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64979" y="2014378"/>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64979" y="2476682"/>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73013" y="2355301"/>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64979" y="2867796"/>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67299" y="2344336"/>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3731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40087" y="2165278"/>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47278" y="187721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71320" y="2362010"/>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16537" y="189095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16537" y="2345961"/>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47278" y="343921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08266" y="345445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32097" y="483572"/>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44277" y="1379791"/>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52657" y="2639938"/>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15898" y="1024065"/>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54357" y="1886341"/>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77143" y="3891903"/>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9" name="Rectangle 58"/>
          <p:cNvSpPr/>
          <p:nvPr/>
        </p:nvSpPr>
        <p:spPr>
          <a:xfrm>
            <a:off x="-45474" y="4667553"/>
            <a:ext cx="7599662" cy="2197217"/>
          </a:xfrm>
          <a:prstGeom prst="rect">
            <a:avLst/>
          </a:prstGeom>
          <a:solidFill>
            <a:srgbClr val="000000"/>
          </a:solidFill>
        </p:spPr>
        <p:txBody>
          <a:bodyPr wrap="square">
            <a:spAutoFit/>
          </a:bodyPr>
          <a:lstStyle/>
          <a:p>
            <a:pPr algn="ctr"/>
            <a:r>
              <a:rPr lang="en-US" sz="2800" i="1" dirty="0">
                <a:solidFill>
                  <a:schemeClr val="bg1"/>
                </a:solidFill>
                <a:latin typeface="Gill Sans Light"/>
                <a:cs typeface="Gill Sans Light"/>
              </a:rPr>
              <a:t>“The scale and complexity of modern Web services make it </a:t>
            </a:r>
            <a:r>
              <a:rPr lang="en-US" sz="2800" b="1" i="1" dirty="0">
                <a:solidFill>
                  <a:schemeClr val="bg1"/>
                </a:solidFill>
                <a:latin typeface="Gill Sans Light"/>
                <a:cs typeface="Gill Sans Light"/>
              </a:rPr>
              <a:t>infeasible </a:t>
            </a:r>
            <a:r>
              <a:rPr lang="en-US" sz="2800" i="1" dirty="0">
                <a:solidFill>
                  <a:schemeClr val="bg1"/>
                </a:solidFill>
                <a:latin typeface="Gill Sans Light"/>
                <a:cs typeface="Gill Sans Light"/>
              </a:rPr>
              <a:t>to eliminate all latency variability.</a:t>
            </a:r>
            <a:r>
              <a:rPr lang="en-US" sz="2800" i="1" dirty="0" smtClean="0">
                <a:solidFill>
                  <a:schemeClr val="bg1"/>
                </a:solidFill>
                <a:latin typeface="Gill Sans Light"/>
                <a:cs typeface="Gill Sans Light"/>
              </a:rPr>
              <a:t>”</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r>
              <a:rPr lang="en-US" sz="2800" dirty="0" smtClean="0">
                <a:solidFill>
                  <a:schemeClr val="bg1"/>
                </a:solidFill>
                <a:latin typeface="Gill Sans Light"/>
                <a:cs typeface="Gill Sans Light"/>
              </a:rPr>
              <a:t>Jeff </a:t>
            </a:r>
            <a:r>
              <a:rPr lang="en-US" sz="2800" dirty="0">
                <a:solidFill>
                  <a:schemeClr val="bg1"/>
                </a:solidFill>
                <a:latin typeface="Gill Sans Light"/>
                <a:cs typeface="Gill Sans Light"/>
              </a:rPr>
              <a:t>Dean, Google.</a:t>
            </a:r>
          </a:p>
        </p:txBody>
      </p:sp>
      <p:pic>
        <p:nvPicPr>
          <p:cNvPr id="2" name="Picture 1" descr="Jeff-Dean-3-1200x566.gif"/>
          <p:cNvPicPr>
            <a:picLocks noChangeAspect="1"/>
          </p:cNvPicPr>
          <p:nvPr/>
        </p:nvPicPr>
        <p:blipFill rotWithShape="1">
          <a:blip r:embed="rId3">
            <a:extLst>
              <a:ext uri="{28A0092B-C50C-407E-A947-70E740481C1C}">
                <a14:useLocalDpi xmlns:a14="http://schemas.microsoft.com/office/drawing/2010/main" val="0"/>
              </a:ext>
            </a:extLst>
          </a:blip>
          <a:srcRect l="31045" r="32481"/>
          <a:stretch/>
        </p:blipFill>
        <p:spPr>
          <a:xfrm>
            <a:off x="7406728" y="4658087"/>
            <a:ext cx="1711463" cy="2213210"/>
          </a:xfrm>
          <a:prstGeom prst="rect">
            <a:avLst/>
          </a:prstGeom>
        </p:spPr>
      </p:pic>
    </p:spTree>
    <p:extLst>
      <p:ext uri="{BB962C8B-B14F-4D97-AF65-F5344CB8AC3E}">
        <p14:creationId xmlns:p14="http://schemas.microsoft.com/office/powerpoint/2010/main" val="2166957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ppt_x"/>
                                          </p:val>
                                        </p:tav>
                                        <p:tav tm="100000">
                                          <p:val>
                                            <p:strVal val="#ppt_x"/>
                                          </p:val>
                                        </p:tav>
                                      </p:tavLst>
                                    </p:anim>
                                    <p:anim calcmode="lin" valueType="num">
                                      <p:cBhvr additive="base">
                                        <p:cTn id="24" dur="500" fill="hold"/>
                                        <p:tgtEl>
                                          <p:spTgt spid="59"/>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5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Stragglers</a:t>
            </a:r>
            <a:endParaRPr lang="en-US" sz="4400" dirty="0">
              <a:latin typeface="Gill Sans Light"/>
              <a:cs typeface="Gill Sans Light"/>
            </a:endParaRPr>
          </a:p>
        </p:txBody>
      </p:sp>
      <p:sp>
        <p:nvSpPr>
          <p:cNvPr id="5" name="TextBox 4"/>
          <p:cNvSpPr txBox="1"/>
          <p:nvPr/>
        </p:nvSpPr>
        <p:spPr>
          <a:xfrm>
            <a:off x="201823" y="1468249"/>
            <a:ext cx="8979657" cy="4524315"/>
          </a:xfrm>
          <a:prstGeom prst="rect">
            <a:avLst/>
          </a:prstGeom>
          <a:noFill/>
        </p:spPr>
        <p:txBody>
          <a:bodyPr wrap="square" rtlCol="0">
            <a:spAutoFit/>
          </a:bodyPr>
          <a:lstStyle/>
          <a:p>
            <a:pPr marL="342900" indent="-342900">
              <a:buFont typeface="Arial"/>
              <a:buChar char="•"/>
            </a:pPr>
            <a:r>
              <a:rPr lang="en-US" sz="2700" dirty="0" smtClean="0">
                <a:solidFill>
                  <a:srgbClr val="000000"/>
                </a:solidFill>
                <a:latin typeface="Gill Sans Light"/>
                <a:cs typeface="Gill Sans Light"/>
              </a:rPr>
              <a:t>Ideal compute time per node ~ O(</a:t>
            </a:r>
            <a:r>
              <a:rPr lang="en-US" sz="2700" dirty="0" err="1" smtClean="0">
                <a:solidFill>
                  <a:srgbClr val="000000"/>
                </a:solidFill>
                <a:latin typeface="Gill Sans Light"/>
                <a:cs typeface="Gill Sans Light"/>
              </a:rPr>
              <a:t>total_time</a:t>
            </a:r>
            <a:r>
              <a:rPr lang="en-US" sz="2700" dirty="0" smtClean="0">
                <a:solidFill>
                  <a:srgbClr val="000000"/>
                </a:solidFill>
                <a:latin typeface="Gill Sans Light"/>
                <a:cs typeface="Gill Sans Light"/>
              </a:rPr>
              <a:t>/P)</a:t>
            </a:r>
          </a:p>
          <a:p>
            <a:pPr marL="342900" indent="-342900">
              <a:buFont typeface="Arial"/>
              <a:buChar char="•"/>
            </a:pPr>
            <a:r>
              <a:rPr lang="en-US" sz="2700" dirty="0" smtClean="0">
                <a:solidFill>
                  <a:srgbClr val="000000"/>
                </a:solidFill>
                <a:latin typeface="Gill Sans Light"/>
                <a:cs typeface="Gill Sans Light"/>
              </a:rPr>
              <a:t>But there is a lot of randomness:</a:t>
            </a:r>
          </a:p>
          <a:p>
            <a:pPr marL="914400" lvl="1" indent="-457200">
              <a:buFontTx/>
              <a:buChar char="-"/>
            </a:pPr>
            <a:r>
              <a:rPr lang="en-US" sz="2400" dirty="0" smtClean="0">
                <a:solidFill>
                  <a:srgbClr val="000000"/>
                </a:solidFill>
                <a:latin typeface="Gill Sans Light"/>
                <a:cs typeface="Gill Sans Light"/>
              </a:rPr>
              <a:t>Network/</a:t>
            </a:r>
            <a:r>
              <a:rPr lang="en-US" sz="2400" dirty="0" err="1" smtClean="0">
                <a:solidFill>
                  <a:srgbClr val="000000"/>
                </a:solidFill>
                <a:latin typeface="Gill Sans Light"/>
                <a:cs typeface="Gill Sans Light"/>
              </a:rPr>
              <a:t>Comm</a:t>
            </a:r>
            <a:r>
              <a:rPr lang="en-US" sz="2400" dirty="0" smtClean="0">
                <a:solidFill>
                  <a:srgbClr val="000000"/>
                </a:solidFill>
                <a:latin typeface="Gill Sans Light"/>
                <a:cs typeface="Gill Sans Light"/>
              </a:rPr>
              <a:t> Delays</a:t>
            </a:r>
          </a:p>
          <a:p>
            <a:pPr marL="914400" lvl="1" indent="-457200">
              <a:buFontTx/>
              <a:buChar char="-"/>
            </a:pPr>
            <a:r>
              <a:rPr lang="en-US" sz="2400" dirty="0" smtClean="0">
                <a:solidFill>
                  <a:srgbClr val="000000"/>
                </a:solidFill>
                <a:latin typeface="Gill Sans Light"/>
                <a:cs typeface="Gill Sans Light"/>
              </a:rPr>
              <a:t>Node/HW Failures</a:t>
            </a:r>
          </a:p>
          <a:p>
            <a:pPr marL="914400" lvl="1" indent="-457200">
              <a:buFontTx/>
              <a:buChar char="-"/>
            </a:pPr>
            <a:r>
              <a:rPr lang="en-US" sz="2400" dirty="0" smtClean="0">
                <a:solidFill>
                  <a:srgbClr val="000000"/>
                </a:solidFill>
                <a:latin typeface="Gill Sans Light"/>
                <a:cs typeface="Gill Sans Light"/>
              </a:rPr>
              <a:t>Resource Sharing</a:t>
            </a:r>
          </a:p>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What if time per node is a random variable:</a:t>
            </a:r>
          </a:p>
          <a:p>
            <a:pPr lvl="1"/>
            <a:r>
              <a:rPr lang="en-US" sz="2700" dirty="0" smtClean="0">
                <a:solidFill>
                  <a:srgbClr val="000000"/>
                </a:solidFill>
                <a:latin typeface="Gill Sans Light"/>
                <a:cs typeface="Gill Sans Light"/>
              </a:rPr>
              <a:t>			X = constant +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a:t>
            </a:r>
            <a:r>
              <a:rPr lang="el-GR" sz="2700" dirty="0" smtClean="0">
                <a:solidFill>
                  <a:srgbClr val="000000"/>
                </a:solidFill>
                <a:latin typeface="Gill Sans Light"/>
                <a:cs typeface="Gill Sans Light"/>
              </a:rPr>
              <a:t>λ)</a:t>
            </a:r>
            <a:endParaRPr lang="en-US" sz="2700" dirty="0" smtClean="0">
              <a:solidFill>
                <a:srgbClr val="000000"/>
              </a:solidFill>
              <a:latin typeface="Gill Sans Light"/>
              <a:cs typeface="Gill Sans Light"/>
            </a:endParaRP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33839" y="5001818"/>
            <a:ext cx="5281916" cy="1874639"/>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p>
          <a:p>
            <a:pPr algn="ct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38" y="5321416"/>
            <a:ext cx="4889500" cy="1371600"/>
          </a:xfrm>
          <a:prstGeom prst="rect">
            <a:avLst/>
          </a:prstGeom>
        </p:spPr>
      </p:pic>
      <p:sp>
        <p:nvSpPr>
          <p:cNvPr id="11" name="Rectangle 10"/>
          <p:cNvSpPr/>
          <p:nvPr/>
        </p:nvSpPr>
        <p:spPr>
          <a:xfrm>
            <a:off x="5610097" y="4971313"/>
            <a:ext cx="3456401" cy="1877437"/>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u="sng" dirty="0" smtClean="0">
                <a:solidFill>
                  <a:schemeClr val="bg1"/>
                </a:solidFill>
                <a:latin typeface="Gill Sans Light"/>
                <a:cs typeface="Gill Sans Light"/>
              </a:rPr>
              <a:t>Remark:</a:t>
            </a:r>
          </a:p>
          <a:p>
            <a:pPr algn="ctr"/>
            <a:r>
              <a:rPr lang="en-US" sz="2800" b="1" dirty="0" smtClean="0">
                <a:solidFill>
                  <a:schemeClr val="bg1"/>
                </a:solidFill>
                <a:latin typeface="Gill Sans Light"/>
                <a:cs typeface="Gill Sans Light"/>
              </a:rPr>
              <a:t>Slowest node is </a:t>
            </a:r>
          </a:p>
          <a:p>
            <a:pPr algn="ctr"/>
            <a:r>
              <a:rPr lang="en-US" sz="2800" b="1" dirty="0" smtClean="0">
                <a:solidFill>
                  <a:schemeClr val="bg1"/>
                </a:solidFill>
                <a:latin typeface="Gill Sans Light"/>
                <a:cs typeface="Gill Sans Light"/>
              </a:rPr>
              <a:t>log(n) times slower </a:t>
            </a:r>
          </a:p>
          <a:p>
            <a:pPr algn="ctr"/>
            <a:r>
              <a:rPr lang="en-US" sz="2800" b="1" dirty="0" smtClean="0">
                <a:solidFill>
                  <a:schemeClr val="bg1"/>
                </a:solidFill>
                <a:latin typeface="Gill Sans Light"/>
                <a:cs typeface="Gill Sans Light"/>
              </a:rPr>
              <a:t>than fastest</a:t>
            </a:r>
          </a:p>
        </p:txBody>
      </p:sp>
    </p:spTree>
    <p:extLst>
      <p:ext uri="{BB962C8B-B14F-4D97-AF65-F5344CB8AC3E}">
        <p14:creationId xmlns:p14="http://schemas.microsoft.com/office/powerpoint/2010/main" val="3006773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_tim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34" y="1825041"/>
            <a:ext cx="6973455" cy="5010727"/>
          </a:xfrm>
          <a:prstGeom prst="rect">
            <a:avLst/>
          </a:prstGeom>
        </p:spPr>
      </p:pic>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Simulation</a:t>
            </a:r>
            <a:endParaRPr lang="en-US" sz="4400" dirty="0">
              <a:latin typeface="Gill Sans Light"/>
              <a:cs typeface="Gill Sans Light"/>
            </a:endParaRPr>
          </a:p>
        </p:txBody>
      </p:sp>
      <p:sp>
        <p:nvSpPr>
          <p:cNvPr id="5" name="TextBox 4"/>
          <p:cNvSpPr txBox="1"/>
          <p:nvPr/>
        </p:nvSpPr>
        <p:spPr>
          <a:xfrm>
            <a:off x="189584" y="1168601"/>
            <a:ext cx="8979657" cy="2169825"/>
          </a:xfrm>
          <a:prstGeom prst="rect">
            <a:avLst/>
          </a:prstGeom>
          <a:noFill/>
        </p:spPr>
        <p:txBody>
          <a:bodyPr wrap="square" rtlCol="0">
            <a:spAutoFit/>
          </a:bodyPr>
          <a:lstStyle/>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X(t) = 1+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(0.5</a:t>
            </a:r>
            <a:r>
              <a:rPr lang="el-GR" sz="2700" dirty="0" smtClean="0">
                <a:solidFill>
                  <a:srgbClr val="000000"/>
                </a:solidFill>
                <a:latin typeface="Gill Sans Light"/>
                <a:cs typeface="Gill Sans Light"/>
              </a:rPr>
              <a:t>)</a:t>
            </a:r>
            <a:r>
              <a:rPr lang="en-US" sz="2700" dirty="0" smtClean="0">
                <a:solidFill>
                  <a:srgbClr val="000000"/>
                </a:solidFill>
                <a:latin typeface="Gill Sans Light"/>
                <a:cs typeface="Gill Sans Light"/>
              </a:rPr>
              <a:t>, n = 10, 100, 1000, 1000</a:t>
            </a: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1325280" y="3338426"/>
            <a:ext cx="5810108" cy="156966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Straggler issue: </a:t>
            </a:r>
          </a:p>
          <a:p>
            <a:pPr algn="ctr"/>
            <a:r>
              <a:rPr lang="en-US" sz="3200" b="1" dirty="0" smtClean="0">
                <a:solidFill>
                  <a:schemeClr val="bg1"/>
                </a:solidFill>
                <a:latin typeface="Gill Sans Light"/>
                <a:cs typeface="Gill Sans Light"/>
              </a:rPr>
              <a:t>leads to slower mini-batch SGD implementations</a:t>
            </a:r>
            <a:endParaRPr lang="en-US" sz="3200" dirty="0" smtClean="0">
              <a:solidFill>
                <a:schemeClr val="bg1"/>
              </a:solidFill>
              <a:latin typeface="Gill Sans Light"/>
              <a:cs typeface="Gill Sans Light"/>
            </a:endParaRPr>
          </a:p>
        </p:txBody>
      </p:sp>
    </p:spTree>
    <p:extLst>
      <p:ext uri="{BB962C8B-B14F-4D97-AF65-F5344CB8AC3E}">
        <p14:creationId xmlns:p14="http://schemas.microsoft.com/office/powerpoint/2010/main" val="190979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Bottleneck: </a:t>
            </a:r>
            <a:r>
              <a:rPr lang="en-US" sz="5500" dirty="0">
                <a:solidFill>
                  <a:srgbClr val="000000"/>
                </a:solidFill>
                <a:latin typeface="Gill Sans Light"/>
                <a:cs typeface="Gill Sans Light"/>
              </a:rPr>
              <a:t>Straggling </a:t>
            </a:r>
            <a:r>
              <a:rPr lang="en-US" sz="5500" dirty="0" smtClean="0">
                <a:solidFill>
                  <a:srgbClr val="000000"/>
                </a:solidFill>
                <a:latin typeface="Gill Sans Light"/>
                <a:cs typeface="Gill Sans Light"/>
              </a:rPr>
              <a:t>Learners</a:t>
            </a:r>
            <a:endParaRPr lang="en-US" sz="5500" dirty="0">
              <a:solidFill>
                <a:srgbClr val="000000"/>
              </a:solidFill>
              <a:latin typeface="Gill Sans Light"/>
              <a:cs typeface="Gill Sans Light"/>
            </a:endParaRPr>
          </a:p>
        </p:txBody>
      </p:sp>
      <p:sp>
        <p:nvSpPr>
          <p:cNvPr id="11" name="TextBox 10"/>
          <p:cNvSpPr txBox="1"/>
          <p:nvPr/>
        </p:nvSpPr>
        <p:spPr>
          <a:xfrm>
            <a:off x="-14598" y="1373763"/>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373763"/>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373763"/>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395943"/>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373763"/>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275574"/>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4038734"/>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3088665"/>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3088665"/>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3110845"/>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3088665"/>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3110845"/>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303772"/>
            <a:ext cx="1266163" cy="949622"/>
          </a:xfrm>
          <a:prstGeom prst="rect">
            <a:avLst/>
          </a:prstGeom>
        </p:spPr>
      </p:pic>
      <p:sp>
        <p:nvSpPr>
          <p:cNvPr id="30" name="Rectangle 29"/>
          <p:cNvSpPr/>
          <p:nvPr/>
        </p:nvSpPr>
        <p:spPr>
          <a:xfrm>
            <a:off x="1194980"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4" name="Rectangle 33"/>
          <p:cNvSpPr/>
          <p:nvPr/>
        </p:nvSpPr>
        <p:spPr>
          <a:xfrm>
            <a:off x="6949169"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pic>
        <p:nvPicPr>
          <p:cNvPr id="36" name="Picture 35" descr="straggl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4" y="3649078"/>
            <a:ext cx="3749129" cy="3276326"/>
          </a:xfrm>
          <a:prstGeom prst="rect">
            <a:avLst/>
          </a:prstGeom>
        </p:spPr>
      </p:pic>
      <p:sp>
        <p:nvSpPr>
          <p:cNvPr id="37" name="TextBox 36"/>
          <p:cNvSpPr txBox="1"/>
          <p:nvPr/>
        </p:nvSpPr>
        <p:spPr>
          <a:xfrm>
            <a:off x="3766199" y="6421228"/>
            <a:ext cx="3004198" cy="400110"/>
          </a:xfrm>
          <a:prstGeom prst="rect">
            <a:avLst/>
          </a:prstGeom>
          <a:solidFill>
            <a:schemeClr val="tx1"/>
          </a:solidFill>
          <a:ln>
            <a:solidFill>
              <a:schemeClr val="tx1"/>
            </a:solidFill>
          </a:ln>
        </p:spPr>
        <p:txBody>
          <a:bodyPr wrap="none" rtlCol="0">
            <a:spAutoFit/>
          </a:bodyPr>
          <a:lstStyle/>
          <a:p>
            <a:r>
              <a:rPr lang="en-US" sz="2000" dirty="0" smtClean="0">
                <a:solidFill>
                  <a:srgbClr val="FFFFFF"/>
                </a:solidFill>
                <a:latin typeface="Gill Sans Light"/>
                <a:cs typeface="Gill Sans Light"/>
              </a:rPr>
              <a:t>Measured on Amazon AWS</a:t>
            </a:r>
            <a:endParaRPr lang="en-US" sz="2000" dirty="0">
              <a:solidFill>
                <a:srgbClr val="FFFFFF"/>
              </a:solidFill>
              <a:latin typeface="Gill Sans Light"/>
              <a:cs typeface="Gill Sans Light"/>
            </a:endParaRPr>
          </a:p>
        </p:txBody>
      </p:sp>
      <p:sp>
        <p:nvSpPr>
          <p:cNvPr id="40" name="Rounded Rectangle 39"/>
          <p:cNvSpPr/>
          <p:nvPr/>
        </p:nvSpPr>
        <p:spPr>
          <a:xfrm>
            <a:off x="3981478" y="5020147"/>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Light"/>
                <a:cs typeface="Gill Sans Light"/>
              </a:rPr>
              <a:t>Can </a:t>
            </a:r>
            <a:r>
              <a:rPr lang="en-US" sz="2400" dirty="0" smtClean="0">
                <a:solidFill>
                  <a:schemeClr val="bg1"/>
                </a:solidFill>
                <a:latin typeface="Gill Sans Light"/>
                <a:cs typeface="Gill Sans Light"/>
              </a:rPr>
              <a:t>we “</a:t>
            </a:r>
            <a:r>
              <a:rPr lang="en-US" sz="2400" dirty="0" err="1" smtClean="0">
                <a:solidFill>
                  <a:schemeClr val="bg1"/>
                </a:solidFill>
                <a:latin typeface="Gill Sans Light"/>
                <a:cs typeface="Gill Sans Light"/>
              </a:rPr>
              <a:t>robustify</a:t>
            </a:r>
            <a:r>
              <a:rPr lang="en-US" sz="2400" dirty="0" smtClean="0">
                <a:solidFill>
                  <a:schemeClr val="bg1"/>
                </a:solidFill>
                <a:latin typeface="Gill Sans Light"/>
                <a:cs typeface="Gill Sans Light"/>
              </a:rPr>
              <a:t>” distributed ML</a:t>
            </a:r>
          </a:p>
          <a:p>
            <a:pPr algn="ctr"/>
            <a:r>
              <a:rPr lang="en-US" sz="2400" dirty="0" smtClean="0">
                <a:solidFill>
                  <a:schemeClr val="bg1"/>
                </a:solidFill>
                <a:latin typeface="Gill Sans Light"/>
                <a:cs typeface="Gill Sans Light"/>
              </a:rPr>
              <a:t>against </a:t>
            </a:r>
            <a:r>
              <a:rPr lang="en-US" sz="2400" dirty="0">
                <a:solidFill>
                  <a:schemeClr val="bg1"/>
                </a:solidFill>
                <a:latin typeface="Gill Sans Light"/>
                <a:cs typeface="Gill Sans Light"/>
              </a:rPr>
              <a:t>stragglers?</a:t>
            </a:r>
          </a:p>
        </p:txBody>
      </p:sp>
    </p:spTree>
    <p:extLst>
      <p:ext uri="{BB962C8B-B14F-4D97-AF65-F5344CB8AC3E}">
        <p14:creationId xmlns:p14="http://schemas.microsoft.com/office/powerpoint/2010/main" val="380413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0" presetClass="path" presetSubtype="0" accel="50000" decel="50000" fill="hold" grpId="1" nodeType="withEffect">
                                  <p:stCondLst>
                                    <p:cond delay="0"/>
                                  </p:stCondLst>
                                  <p:childTnLst>
                                    <p:animMotion origin="layout" path="M -3.12956E-6 4.06996E-6 L -0.29333 0.10956 " pathEditMode="relative" rAng="0" ptsTypes="AA">
                                      <p:cBhvr>
                                        <p:cTn id="52" dur="5000" fill="hold"/>
                                        <p:tgtEl>
                                          <p:spTgt spid="34"/>
                                        </p:tgtEl>
                                        <p:attrNameLst>
                                          <p:attrName>ppt_x</p:attrName>
                                          <p:attrName>ppt_y</p:attrName>
                                        </p:attrNameLst>
                                      </p:cBhvr>
                                      <p:rCtr x="-14675" y="5467"/>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7"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Synchronization</a:t>
            </a:r>
            <a:endParaRPr lang="en-US" sz="2000" b="1" dirty="0">
              <a:solidFill>
                <a:srgbClr val="000000"/>
              </a:solidFill>
              <a:latin typeface="Gill Sans Light"/>
              <a:cs typeface="Gill Sans Light"/>
            </a:endParaRPr>
          </a:p>
        </p:txBody>
      </p:sp>
      <p:grpSp>
        <p:nvGrpSpPr>
          <p:cNvPr id="94" name="Group 93"/>
          <p:cNvGrpSpPr/>
          <p:nvPr/>
        </p:nvGrpSpPr>
        <p:grpSpPr>
          <a:xfrm>
            <a:off x="91846" y="5094832"/>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grpSp>
        <p:nvGrpSpPr>
          <p:cNvPr id="128" name="Group 127"/>
          <p:cNvGrpSpPr/>
          <p:nvPr/>
        </p:nvGrpSpPr>
        <p:grpSpPr>
          <a:xfrm>
            <a:off x="63844" y="1584250"/>
            <a:ext cx="8521353" cy="1892705"/>
            <a:chOff x="63844" y="1584250"/>
            <a:chExt cx="8521353" cy="1892705"/>
          </a:xfrm>
        </p:grpSpPr>
        <p:cxnSp>
          <p:nvCxnSpPr>
            <p:cNvPr id="24" name="Straight Arrow Connector 23"/>
            <p:cNvCxnSpPr/>
            <p:nvPr/>
          </p:nvCxnSpPr>
          <p:spPr>
            <a:xfrm flipV="1">
              <a:off x="1383674" y="1999748"/>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394740" y="2571538"/>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6" name="Rectangle 25"/>
            <p:cNvSpPr/>
            <p:nvPr/>
          </p:nvSpPr>
          <p:spPr>
            <a:xfrm>
              <a:off x="1383674" y="2177150"/>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7" name="Rectangle 26"/>
            <p:cNvSpPr/>
            <p:nvPr/>
          </p:nvSpPr>
          <p:spPr>
            <a:xfrm>
              <a:off x="1394740" y="2965926"/>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36" name="TextBox 35"/>
            <p:cNvSpPr txBox="1"/>
            <p:nvPr/>
          </p:nvSpPr>
          <p:spPr>
            <a:xfrm>
              <a:off x="1383674" y="1584250"/>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37" name="TextBox 36"/>
            <p:cNvSpPr txBox="1"/>
            <p:nvPr/>
          </p:nvSpPr>
          <p:spPr>
            <a:xfrm>
              <a:off x="63844" y="2113787"/>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38" name="TextBox 37"/>
            <p:cNvSpPr txBox="1"/>
            <p:nvPr/>
          </p:nvSpPr>
          <p:spPr>
            <a:xfrm>
              <a:off x="63844" y="2508176"/>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39" name="TextBox 38"/>
            <p:cNvSpPr txBox="1"/>
            <p:nvPr/>
          </p:nvSpPr>
          <p:spPr>
            <a:xfrm>
              <a:off x="63844" y="2902564"/>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cxnSp>
          <p:nvCxnSpPr>
            <p:cNvPr id="41" name="Straight Connector 40"/>
            <p:cNvCxnSpPr>
              <a:endCxn id="65" idx="2"/>
            </p:cNvCxnSpPr>
            <p:nvPr/>
          </p:nvCxnSpPr>
          <p:spPr>
            <a:xfrm>
              <a:off x="3283415" y="1584250"/>
              <a:ext cx="0" cy="189270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528301" y="2571538"/>
              <a:ext cx="857434" cy="259544"/>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3" name="Rectangle 42"/>
            <p:cNvSpPr/>
            <p:nvPr/>
          </p:nvSpPr>
          <p:spPr>
            <a:xfrm>
              <a:off x="3517235" y="2177150"/>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4" name="Rectangle 43"/>
            <p:cNvSpPr/>
            <p:nvPr/>
          </p:nvSpPr>
          <p:spPr>
            <a:xfrm>
              <a:off x="3528301" y="2982862"/>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cxnSp>
          <p:nvCxnSpPr>
            <p:cNvPr id="45" name="Straight Connector 44"/>
            <p:cNvCxnSpPr>
              <a:endCxn id="66" idx="2"/>
            </p:cNvCxnSpPr>
            <p:nvPr/>
          </p:nvCxnSpPr>
          <p:spPr>
            <a:xfrm>
              <a:off x="5953841" y="1584250"/>
              <a:ext cx="0" cy="18892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192215" y="2571538"/>
              <a:ext cx="1568636" cy="25954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7" name="Rectangle 46"/>
            <p:cNvSpPr/>
            <p:nvPr/>
          </p:nvSpPr>
          <p:spPr>
            <a:xfrm>
              <a:off x="6181150" y="2177150"/>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8" name="Rectangle 47"/>
            <p:cNvSpPr/>
            <p:nvPr/>
          </p:nvSpPr>
          <p:spPr>
            <a:xfrm>
              <a:off x="6192214" y="2982862"/>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5" name="Rectangle 64"/>
            <p:cNvSpPr/>
            <p:nvPr/>
          </p:nvSpPr>
          <p:spPr>
            <a:xfrm>
              <a:off x="3140123" y="1726045"/>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6" name="Rectangle 65"/>
            <p:cNvSpPr/>
            <p:nvPr/>
          </p:nvSpPr>
          <p:spPr>
            <a:xfrm>
              <a:off x="5810549" y="1722623"/>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37480" y="4323208"/>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1" name="TextBox 60"/>
          <p:cNvSpPr txBox="1"/>
          <p:nvPr/>
        </p:nvSpPr>
        <p:spPr>
          <a:xfrm>
            <a:off x="3606196" y="1032733"/>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overheads</a:t>
            </a:r>
            <a:endParaRPr lang="en-US" sz="2000" dirty="0">
              <a:latin typeface="Gill Sans Light"/>
              <a:cs typeface="Gill Sans Light"/>
            </a:endParaRPr>
          </a:p>
        </p:txBody>
      </p:sp>
      <p:sp>
        <p:nvSpPr>
          <p:cNvPr id="71" name="TextBox 70"/>
          <p:cNvSpPr txBox="1"/>
          <p:nvPr/>
        </p:nvSpPr>
        <p:spPr>
          <a:xfrm>
            <a:off x="5722952" y="3745045"/>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stragglers</a:t>
            </a:r>
            <a:endParaRPr lang="en-US" sz="2000" dirty="0">
              <a:latin typeface="Gill Sans Light"/>
              <a:cs typeface="Gill Sans Light"/>
            </a:endParaRPr>
          </a:p>
        </p:txBody>
      </p:sp>
      <p:cxnSp>
        <p:nvCxnSpPr>
          <p:cNvPr id="72" name="Curved Connector 71"/>
          <p:cNvCxnSpPr>
            <a:stCxn id="71" idx="0"/>
            <a:endCxn id="48" idx="2"/>
          </p:cNvCxnSpPr>
          <p:nvPr/>
        </p:nvCxnSpPr>
        <p:spPr>
          <a:xfrm rot="5400000" flipH="1" flipV="1">
            <a:off x="6801669" y="3158008"/>
            <a:ext cx="519575" cy="654500"/>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71" idx="0"/>
            <a:endCxn id="25" idx="2"/>
          </p:cNvCxnSpPr>
          <p:nvPr/>
        </p:nvCxnSpPr>
        <p:spPr>
          <a:xfrm rot="16200000" flipV="1">
            <a:off x="4014204" y="1025042"/>
            <a:ext cx="930899" cy="450910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Curved Connector 73"/>
          <p:cNvCxnSpPr>
            <a:stCxn id="71" idx="0"/>
            <a:endCxn id="43" idx="2"/>
          </p:cNvCxnSpPr>
          <p:nvPr/>
        </p:nvCxnSpPr>
        <p:spPr>
          <a:xfrm rot="16200000" flipV="1">
            <a:off x="5018869" y="2029707"/>
            <a:ext cx="1325288" cy="210538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rot="5400000">
            <a:off x="3803832" y="912427"/>
            <a:ext cx="293202" cy="1334035"/>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Curved Connector 98"/>
          <p:cNvCxnSpPr/>
          <p:nvPr/>
        </p:nvCxnSpPr>
        <p:spPr>
          <a:xfrm rot="16200000" flipH="1">
            <a:off x="5140755" y="909537"/>
            <a:ext cx="289780" cy="1336391"/>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6833801" y="5466567"/>
            <a:ext cx="1666736"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Faster</a:t>
            </a:r>
            <a:endParaRPr lang="en-US" sz="2000" dirty="0" smtClean="0">
              <a:solidFill>
                <a:schemeClr val="bg1"/>
              </a:solidFill>
              <a:latin typeface="Gill Sans Light"/>
              <a:cs typeface="Gill Sans Light"/>
            </a:endParaRPr>
          </a:p>
        </p:txBody>
      </p:sp>
      <p:sp>
        <p:nvSpPr>
          <p:cNvPr id="101" name="Rectangle 100"/>
          <p:cNvSpPr/>
          <p:nvPr/>
        </p:nvSpPr>
        <p:spPr>
          <a:xfrm>
            <a:off x="6833801" y="6013037"/>
            <a:ext cx="1666736" cy="70788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Easier to Implement</a:t>
            </a:r>
            <a:endParaRPr lang="en-US" sz="2000" dirty="0" smtClean="0">
              <a:solidFill>
                <a:schemeClr val="bg1"/>
              </a:solidFill>
              <a:latin typeface="Gill Sans Light"/>
              <a:cs typeface="Gill Sans Light"/>
            </a:endParaRPr>
          </a:p>
        </p:txBody>
      </p:sp>
    </p:spTree>
    <p:extLst>
      <p:ext uri="{BB962C8B-B14F-4D97-AF65-F5344CB8AC3E}">
        <p14:creationId xmlns:p14="http://schemas.microsoft.com/office/powerpoint/2010/main" val="1319488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par>
                                <p:cTn id="9" presetID="12" presetClass="entr" presetSubtype="4"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p:tgtEl>
                                          <p:spTgt spid="99"/>
                                        </p:tgtEl>
                                        <p:attrNameLst>
                                          <p:attrName>ppt_y</p:attrName>
                                        </p:attrNameLst>
                                      </p:cBhvr>
                                      <p:tavLst>
                                        <p:tav tm="0">
                                          <p:val>
                                            <p:strVal val="#ppt_y+#ppt_h*1.125000"/>
                                          </p:val>
                                        </p:tav>
                                        <p:tav tm="100000">
                                          <p:val>
                                            <p:strVal val="#ppt_y"/>
                                          </p:val>
                                        </p:tav>
                                      </p:tavLst>
                                    </p:anim>
                                    <p:animEffect transition="in" filter="wipe(up)">
                                      <p:cBhvr>
                                        <p:cTn id="12" dur="500"/>
                                        <p:tgtEl>
                                          <p:spTgt spid="99"/>
                                        </p:tgtEl>
                                      </p:cBhvr>
                                    </p:animEffect>
                                  </p:childTnLst>
                                </p:cTn>
                              </p:par>
                              <p:par>
                                <p:cTn id="13" presetID="1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p:tgtEl>
                                          <p:spTgt spid="98"/>
                                        </p:tgtEl>
                                        <p:attrNameLst>
                                          <p:attrName>ppt_y</p:attrName>
                                        </p:attrNameLst>
                                      </p:cBhvr>
                                      <p:tavLst>
                                        <p:tav tm="0">
                                          <p:val>
                                            <p:strVal val="#ppt_y+#ppt_h*1.125000"/>
                                          </p:val>
                                        </p:tav>
                                        <p:tav tm="100000">
                                          <p:val>
                                            <p:strVal val="#ppt_y"/>
                                          </p:val>
                                        </p:tav>
                                      </p:tavLst>
                                    </p:anim>
                                    <p:animEffect transition="in" filter="wipe(up)">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p:tgtEl>
                                          <p:spTgt spid="74"/>
                                        </p:tgtEl>
                                        <p:attrNameLst>
                                          <p:attrName>ppt_y</p:attrName>
                                        </p:attrNameLst>
                                      </p:cBhvr>
                                      <p:tavLst>
                                        <p:tav tm="0">
                                          <p:val>
                                            <p:strVal val="#ppt_y+#ppt_h*1.125000"/>
                                          </p:val>
                                        </p:tav>
                                        <p:tav tm="100000">
                                          <p:val>
                                            <p:strVal val="#ppt_y"/>
                                          </p:val>
                                        </p:tav>
                                      </p:tavLst>
                                    </p:anim>
                                    <p:animEffect transition="in" filter="wipe(up)">
                                      <p:cBhvr>
                                        <p:cTn id="22" dur="500"/>
                                        <p:tgtEl>
                                          <p:spTgt spid="74"/>
                                        </p:tgtEl>
                                      </p:cBhvr>
                                    </p:animEffect>
                                  </p:childTnLst>
                                </p:cTn>
                              </p:par>
                              <p:par>
                                <p:cTn id="23" presetID="1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p:tgtEl>
                                          <p:spTgt spid="73"/>
                                        </p:tgtEl>
                                        <p:attrNameLst>
                                          <p:attrName>ppt_y</p:attrName>
                                        </p:attrNameLst>
                                      </p:cBhvr>
                                      <p:tavLst>
                                        <p:tav tm="0">
                                          <p:val>
                                            <p:strVal val="#ppt_y+#ppt_h*1.125000"/>
                                          </p:val>
                                        </p:tav>
                                        <p:tav tm="100000">
                                          <p:val>
                                            <p:strVal val="#ppt_y"/>
                                          </p:val>
                                        </p:tav>
                                      </p:tavLst>
                                    </p:anim>
                                    <p:animEffect transition="in" filter="wipe(up)">
                                      <p:cBhvr>
                                        <p:cTn id="26" dur="500"/>
                                        <p:tgtEl>
                                          <p:spTgt spid="73"/>
                                        </p:tgtEl>
                                      </p:cBhvr>
                                    </p:animEffect>
                                  </p:childTnLst>
                                </p:cTn>
                              </p:par>
                              <p:par>
                                <p:cTn id="27" presetID="12" presetClass="entr" presetSubtype="4"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p:tgtEl>
                                          <p:spTgt spid="72"/>
                                        </p:tgtEl>
                                        <p:attrNameLst>
                                          <p:attrName>ppt_y</p:attrName>
                                        </p:attrNameLst>
                                      </p:cBhvr>
                                      <p:tavLst>
                                        <p:tav tm="0">
                                          <p:val>
                                            <p:strVal val="#ppt_y+#ppt_h*1.125000"/>
                                          </p:val>
                                        </p:tav>
                                        <p:tav tm="100000">
                                          <p:val>
                                            <p:strVal val="#ppt_y"/>
                                          </p:val>
                                        </p:tav>
                                      </p:tavLst>
                                    </p:anim>
                                    <p:animEffect transition="in" filter="wipe(up)">
                                      <p:cBhvr>
                                        <p:cTn id="30" dur="500"/>
                                        <p:tgtEl>
                                          <p:spTgt spid="7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ppt_y</p:attrName>
                                        </p:attrNameLst>
                                      </p:cBhvr>
                                      <p:tavLst>
                                        <p:tav tm="0">
                                          <p:val>
                                            <p:strVal val="#ppt_y+#ppt_h*1.125000"/>
                                          </p:val>
                                        </p:tav>
                                        <p:tav tm="100000">
                                          <p:val>
                                            <p:strVal val="#ppt_y"/>
                                          </p:val>
                                        </p:tav>
                                      </p:tavLst>
                                    </p:anim>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p:tgtEl>
                                          <p:spTgt spid="57"/>
                                        </p:tgtEl>
                                        <p:attrNameLst>
                                          <p:attrName>ppt_y</p:attrName>
                                        </p:attrNameLst>
                                      </p:cBhvr>
                                      <p:tavLst>
                                        <p:tav tm="0">
                                          <p:val>
                                            <p:strVal val="#ppt_y+#ppt_h*1.125000"/>
                                          </p:val>
                                        </p:tav>
                                        <p:tav tm="100000">
                                          <p:val>
                                            <p:strVal val="#ppt_y"/>
                                          </p:val>
                                        </p:tav>
                                      </p:tavLst>
                                    </p:anim>
                                    <p:animEffect transition="in" filter="wipe(up)">
                                      <p:cBhvr>
                                        <p:cTn id="40" dur="500"/>
                                        <p:tgtEl>
                                          <p:spTgt spid="57"/>
                                        </p:tgtEl>
                                      </p:cBhvr>
                                    </p:animEffect>
                                  </p:childTnLst>
                                </p:cTn>
                              </p:par>
                              <p:par>
                                <p:cTn id="41" presetID="2" presetClass="entr" presetSubtype="8"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0-#ppt_w/2"/>
                                          </p:val>
                                        </p:tav>
                                        <p:tav tm="100000">
                                          <p:val>
                                            <p:strVal val="#ppt_x"/>
                                          </p:val>
                                        </p:tav>
                                      </p:tavLst>
                                    </p:anim>
                                    <p:anim calcmode="lin" valueType="num">
                                      <p:cBhvr additive="base">
                                        <p:cTn id="44"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71" grpId="0" animBg="1"/>
      <p:bldP spid="100" grpId="0" animBg="1"/>
      <p:bldP spid="10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Asynchronous SGD on Sparse Functions</a:t>
            </a:r>
            <a:endParaRPr lang="en-US" sz="5400" dirty="0">
              <a:latin typeface="Gill Sans Light"/>
              <a:cs typeface="Gill Sans Light"/>
            </a:endParaRPr>
          </a:p>
        </p:txBody>
      </p:sp>
    </p:spTree>
    <p:extLst>
      <p:ext uri="{BB962C8B-B14F-4D97-AF65-F5344CB8AC3E}">
        <p14:creationId xmlns:p14="http://schemas.microsoft.com/office/powerpoint/2010/main" val="152416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Today</a:t>
            </a:r>
            <a:endParaRPr lang="en-US" sz="5500" dirty="0">
              <a:solidFill>
                <a:srgbClr val="000000"/>
              </a:solidFill>
              <a:latin typeface="Gill Sans Light"/>
              <a:cs typeface="Gill Sans Light"/>
            </a:endParaRPr>
          </a:p>
        </p:txBody>
      </p:sp>
      <p:sp>
        <p:nvSpPr>
          <p:cNvPr id="4" name="TextBox 3"/>
          <p:cNvSpPr txBox="1"/>
          <p:nvPr/>
        </p:nvSpPr>
        <p:spPr>
          <a:xfrm>
            <a:off x="35496" y="648838"/>
            <a:ext cx="9108504" cy="4832092"/>
          </a:xfrm>
          <a:prstGeom prst="rect">
            <a:avLst/>
          </a:prstGeom>
          <a:noFill/>
        </p:spPr>
        <p:txBody>
          <a:bodyPr wrap="square" rtlCol="0">
            <a:spAutoFit/>
          </a:bodyPr>
          <a:lstStyle/>
          <a:p>
            <a:pPr marL="571500" indent="-571500">
              <a:buFontTx/>
              <a:buChar char="-"/>
            </a:pPr>
            <a:endParaRPr lang="en-US" sz="4400" dirty="0" smtClean="0">
              <a:solidFill>
                <a:srgbClr val="000000"/>
              </a:solidFill>
              <a:latin typeface="Gill Sans Light"/>
              <a:cs typeface="Gill Sans Light"/>
            </a:endParaRPr>
          </a:p>
          <a:p>
            <a:pPr marL="571500" indent="-571500">
              <a:buFontTx/>
              <a:buChar char="-"/>
            </a:pPr>
            <a:r>
              <a:rPr lang="en-US" sz="4400" dirty="0" smtClean="0">
                <a:solidFill>
                  <a:srgbClr val="000000"/>
                </a:solidFill>
                <a:latin typeface="Gill Sans Light"/>
                <a:cs typeface="Gill Sans Light"/>
              </a:rPr>
              <a:t>Stragglers in Synchronous Distributed Optimization</a:t>
            </a:r>
            <a:endParaRPr lang="en-US" sz="4400" dirty="0">
              <a:solidFill>
                <a:srgbClr val="000000"/>
              </a:solidFill>
              <a:latin typeface="Gill Sans Light"/>
              <a:cs typeface="Gill Sans Light"/>
            </a:endParaRPr>
          </a:p>
          <a:p>
            <a:pPr marL="571500" indent="-571500">
              <a:buFontTx/>
              <a:buChar char="-"/>
            </a:pPr>
            <a:endParaRPr lang="en-US" sz="4400" dirty="0" smtClean="0">
              <a:solidFill>
                <a:srgbClr val="000000"/>
              </a:solidFill>
              <a:latin typeface="Gill Sans Light"/>
              <a:cs typeface="Gill Sans Light"/>
            </a:endParaRPr>
          </a:p>
          <a:p>
            <a:pPr marL="571500" indent="-571500">
              <a:buFontTx/>
              <a:buChar char="-"/>
            </a:pPr>
            <a:r>
              <a:rPr lang="en-US" sz="4400" dirty="0" smtClean="0">
                <a:solidFill>
                  <a:srgbClr val="000000"/>
                </a:solidFill>
                <a:latin typeface="Gill Sans Light"/>
                <a:cs typeface="Gill Sans Light"/>
              </a:rPr>
              <a:t>Lifting Synchronization Barriers</a:t>
            </a:r>
          </a:p>
          <a:p>
            <a:endParaRPr lang="en-US" sz="4400" dirty="0">
              <a:solidFill>
                <a:srgbClr val="000000"/>
              </a:solidFill>
              <a:latin typeface="Gill Sans Light"/>
              <a:cs typeface="Gill Sans Light"/>
            </a:endParaRPr>
          </a:p>
          <a:p>
            <a:pPr marL="571500" indent="-571500">
              <a:buFontTx/>
              <a:buChar char="-"/>
            </a:pPr>
            <a:r>
              <a:rPr lang="en-US" sz="4400" dirty="0" err="1" smtClean="0">
                <a:solidFill>
                  <a:srgbClr val="000000"/>
                </a:solidFill>
                <a:latin typeface="Gill Sans Light"/>
                <a:cs typeface="Gill Sans Light"/>
              </a:rPr>
              <a:t>HogWild</a:t>
            </a:r>
            <a:r>
              <a:rPr lang="en-US" sz="4400" dirty="0" smtClean="0">
                <a:solidFill>
                  <a:srgbClr val="000000"/>
                </a:solidFill>
                <a:latin typeface="Gill Sans Light"/>
                <a:cs typeface="Gill Sans Light"/>
              </a:rPr>
              <a:t>!</a:t>
            </a:r>
          </a:p>
        </p:txBody>
      </p:sp>
    </p:spTree>
    <p:extLst>
      <p:ext uri="{BB962C8B-B14F-4D97-AF65-F5344CB8AC3E}">
        <p14:creationId xmlns:p14="http://schemas.microsoft.com/office/powerpoint/2010/main" val="3005557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dirty="0" smtClean="0">
                <a:solidFill>
                  <a:srgbClr val="000000"/>
                </a:solidFill>
                <a:latin typeface="Gill Sans Light"/>
                <a:cs typeface="Gill Sans Light"/>
              </a:rPr>
              <a:t>SGD on sparse functions</a:t>
            </a:r>
            <a:endParaRPr lang="en-US" dirty="0">
              <a:solidFill>
                <a:srgbClr val="000000"/>
              </a:solidFill>
              <a:latin typeface="Gill Sans Light"/>
              <a:cs typeface="Gill Sans Light"/>
            </a:endParaRPr>
          </a:p>
        </p:txBody>
      </p:sp>
      <p:sp>
        <p:nvSpPr>
          <p:cNvPr id="4" name="TextBox 3"/>
          <p:cNvSpPr txBox="1"/>
          <p:nvPr/>
        </p:nvSpPr>
        <p:spPr>
          <a:xfrm>
            <a:off x="201823" y="2895149"/>
            <a:ext cx="8979657" cy="1631216"/>
          </a:xfrm>
          <a:prstGeom prst="rect">
            <a:avLst/>
          </a:prstGeom>
          <a:noFill/>
        </p:spPr>
        <p:txBody>
          <a:bodyPr wrap="square" rtlCol="0">
            <a:spAutoFit/>
          </a:bodyPr>
          <a:lstStyle/>
          <a:p>
            <a:pPr marL="342900" indent="-342900">
              <a:buFont typeface="Arial"/>
              <a:buChar char="•"/>
            </a:pPr>
            <a:r>
              <a:rPr lang="en-US" sz="2500" b="1" dirty="0" err="1" smtClean="0">
                <a:solidFill>
                  <a:srgbClr val="000000"/>
                </a:solidFill>
                <a:latin typeface="Gill Sans Light"/>
                <a:cs typeface="Gill Sans Light"/>
              </a:rPr>
              <a:t>Def</a:t>
            </a:r>
            <a:r>
              <a:rPr lang="en-US" sz="2500" b="1" dirty="0" smtClean="0">
                <a:solidFill>
                  <a:srgbClr val="000000"/>
                </a:solidFill>
                <a:latin typeface="Gill Sans Light"/>
                <a:cs typeface="Gill Sans Light"/>
              </a:rPr>
              <a:t>: </a:t>
            </a:r>
          </a:p>
          <a:p>
            <a:r>
              <a:rPr lang="en-US" sz="2500" b="1" i="1" dirty="0">
                <a:solidFill>
                  <a:srgbClr val="000000"/>
                </a:solidFill>
                <a:latin typeface="Gill Sans Light"/>
                <a:cs typeface="Gill Sans Light"/>
              </a:rPr>
              <a:t> </a:t>
            </a:r>
            <a:r>
              <a:rPr lang="en-US" sz="2500" b="1" i="1" dirty="0" smtClean="0">
                <a:solidFill>
                  <a:srgbClr val="000000"/>
                </a:solidFill>
                <a:latin typeface="Gill Sans Light"/>
                <a:cs typeface="Gill Sans Light"/>
              </a:rPr>
              <a:t>   </a:t>
            </a:r>
            <a:r>
              <a:rPr lang="en-US" sz="2500" b="1" i="1" dirty="0" err="1" smtClean="0">
                <a:solidFill>
                  <a:srgbClr val="000000"/>
                </a:solidFill>
                <a:latin typeface="Gill Sans Light"/>
                <a:cs typeface="Gill Sans Light"/>
              </a:rPr>
              <a:t>Hyperedge</a:t>
            </a:r>
            <a:r>
              <a:rPr lang="en-US" sz="2500" b="1" i="1" dirty="0" smtClean="0">
                <a:solidFill>
                  <a:srgbClr val="000000"/>
                </a:solidFill>
                <a:latin typeface="Gill Sans Light"/>
                <a:cs typeface="Gill Sans Light"/>
              </a:rPr>
              <a:t> </a:t>
            </a:r>
            <a:r>
              <a:rPr lang="en-US" sz="2500" dirty="0" smtClean="0">
                <a:solidFill>
                  <a:srgbClr val="000000"/>
                </a:solidFill>
                <a:latin typeface="Gill Sans Light"/>
                <a:cs typeface="Gill Sans Light"/>
              </a:rPr>
              <a:t>    = the subset of variables that 	    depends on</a:t>
            </a:r>
          </a:p>
          <a:p>
            <a:endParaRPr lang="en-US" sz="2500" dirty="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The </a:t>
            </a:r>
            <a:r>
              <a:rPr lang="en-US" sz="2500" dirty="0">
                <a:solidFill>
                  <a:srgbClr val="000000"/>
                </a:solidFill>
                <a:latin typeface="Gill Sans Light"/>
                <a:cs typeface="Gill Sans Light"/>
              </a:rPr>
              <a:t>f</a:t>
            </a:r>
            <a:r>
              <a:rPr lang="en-US" sz="2500" dirty="0" smtClean="0">
                <a:solidFill>
                  <a:srgbClr val="000000"/>
                </a:solidFill>
                <a:latin typeface="Gill Sans Light"/>
                <a:cs typeface="Gill Sans Light"/>
              </a:rPr>
              <a:t>unction-variable graph</a:t>
            </a:r>
          </a:p>
        </p:txBody>
      </p:sp>
      <p:pic>
        <p:nvPicPr>
          <p:cNvPr id="6" name="Picture 5"/>
          <p:cNvPicPr>
            <a:picLocks noChangeAspect="1"/>
          </p:cNvPicPr>
          <p:nvPr/>
        </p:nvPicPr>
        <p:blipFill>
          <a:blip r:embed="rId3"/>
          <a:stretch>
            <a:fillRect/>
          </a:stretch>
        </p:blipFill>
        <p:spPr>
          <a:xfrm>
            <a:off x="1546995" y="4134314"/>
            <a:ext cx="6050010" cy="2723686"/>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778" y="1582828"/>
            <a:ext cx="3390900" cy="101600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905" y="3455091"/>
            <a:ext cx="171450" cy="19431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9124" y="3371491"/>
            <a:ext cx="294640" cy="345440"/>
          </a:xfrm>
          <a:prstGeom prst="rect">
            <a:avLst/>
          </a:prstGeom>
        </p:spPr>
      </p:pic>
      <p:sp>
        <p:nvSpPr>
          <p:cNvPr id="9" name="TextBox 8"/>
          <p:cNvSpPr txBox="1"/>
          <p:nvPr/>
        </p:nvSpPr>
        <p:spPr>
          <a:xfrm>
            <a:off x="3899003" y="4568236"/>
            <a:ext cx="3698001" cy="1938992"/>
          </a:xfrm>
          <a:prstGeom prst="rect">
            <a:avLst/>
          </a:prstGeom>
          <a:solidFill>
            <a:srgbClr val="323E9D"/>
          </a:solidFill>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rgbClr val="FFFFFF"/>
                </a:solidFill>
                <a:latin typeface="Gill Sans Light"/>
                <a:cs typeface="Gill Sans Light"/>
              </a:rPr>
              <a:t>Matrix Fact./Comp.</a:t>
            </a:r>
          </a:p>
          <a:p>
            <a:pPr algn="ctr"/>
            <a:r>
              <a:rPr lang="en-US" sz="2000" dirty="0" smtClean="0">
                <a:solidFill>
                  <a:srgbClr val="FFFFFF"/>
                </a:solidFill>
                <a:latin typeface="Gill Sans Light"/>
                <a:cs typeface="Gill Sans Light"/>
              </a:rPr>
              <a:t>Graph cuts</a:t>
            </a:r>
          </a:p>
          <a:p>
            <a:pPr algn="ctr"/>
            <a:r>
              <a:rPr lang="en-US" sz="2000" dirty="0" smtClean="0">
                <a:solidFill>
                  <a:srgbClr val="FFFFFF"/>
                </a:solidFill>
                <a:latin typeface="Gill Sans Light"/>
                <a:cs typeface="Gill Sans Light"/>
              </a:rPr>
              <a:t>Graph/text Classification</a:t>
            </a:r>
          </a:p>
          <a:p>
            <a:pPr algn="ctr"/>
            <a:r>
              <a:rPr lang="en-US" sz="2000" dirty="0" smtClean="0">
                <a:solidFill>
                  <a:srgbClr val="FFFFFF"/>
                </a:solidFill>
                <a:latin typeface="Gill Sans Light"/>
                <a:cs typeface="Gill Sans Light"/>
              </a:rPr>
              <a:t>Topic Modeling</a:t>
            </a:r>
          </a:p>
          <a:p>
            <a:pPr algn="ctr"/>
            <a:r>
              <a:rPr lang="en-US" sz="2000" dirty="0" smtClean="0">
                <a:solidFill>
                  <a:srgbClr val="FFFFFF"/>
                </a:solidFill>
                <a:latin typeface="Gill Sans Light"/>
                <a:cs typeface="Gill Sans Light"/>
              </a:rPr>
              <a:t>Dropout</a:t>
            </a:r>
          </a:p>
          <a:p>
            <a:pPr algn="ctr"/>
            <a:r>
              <a:rPr lang="en-US" sz="2000" dirty="0" smtClean="0">
                <a:solidFill>
                  <a:srgbClr val="FFFFFF"/>
                </a:solidFill>
                <a:latin typeface="Gill Sans Light"/>
                <a:cs typeface="Gill Sans Light"/>
              </a:rPr>
              <a:t>…</a:t>
            </a:r>
          </a:p>
        </p:txBody>
      </p:sp>
    </p:spTree>
    <p:extLst>
      <p:ext uri="{BB962C8B-B14F-4D97-AF65-F5344CB8AC3E}">
        <p14:creationId xmlns:p14="http://schemas.microsoft.com/office/powerpoint/2010/main" val="3587801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36" name="Oval 35"/>
          <p:cNvSpPr/>
          <p:nvPr/>
        </p:nvSpPr>
        <p:spPr>
          <a:xfrm>
            <a:off x="3031010"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1</a:t>
            </a:r>
            <a:endParaRPr lang="en-US" b="1" dirty="0">
              <a:latin typeface="Gill Sans Light"/>
              <a:cs typeface="Gill Sans Light"/>
            </a:endParaRPr>
          </a:p>
        </p:txBody>
      </p:sp>
      <p:sp>
        <p:nvSpPr>
          <p:cNvPr id="37" name="Oval 36"/>
          <p:cNvSpPr/>
          <p:nvPr/>
        </p:nvSpPr>
        <p:spPr>
          <a:xfrm>
            <a:off x="3031010" y="3251337"/>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sp>
        <p:nvSpPr>
          <p:cNvPr id="39" name="Oval 38"/>
          <p:cNvSpPr/>
          <p:nvPr/>
        </p:nvSpPr>
        <p:spPr>
          <a:xfrm>
            <a:off x="3031010"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3</a:t>
            </a:r>
            <a:endParaRPr lang="en-US" b="1" dirty="0">
              <a:latin typeface="Gill Sans Light"/>
              <a:cs typeface="Gill Sans Light"/>
            </a:endParaRPr>
          </a:p>
        </p:txBody>
      </p:sp>
      <p:sp>
        <p:nvSpPr>
          <p:cNvPr id="40" name="Oval 39"/>
          <p:cNvSpPr/>
          <p:nvPr/>
        </p:nvSpPr>
        <p:spPr>
          <a:xfrm>
            <a:off x="303101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4</a:t>
            </a:r>
            <a:endParaRPr lang="en-US" b="1" dirty="0">
              <a:latin typeface="Gill Sans Light"/>
              <a:cs typeface="Gill Sans Light"/>
            </a:endParaRPr>
          </a:p>
        </p:txBody>
      </p:sp>
      <p:sp>
        <p:nvSpPr>
          <p:cNvPr id="41" name="Rectangle 40"/>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Step1:</a:t>
            </a:r>
            <a:br>
              <a:rPr lang="en-US" sz="2500" dirty="0" smtClean="0">
                <a:latin typeface="Gill Sans Light"/>
                <a:cs typeface="Gill Sans Light"/>
              </a:rPr>
            </a:br>
            <a:r>
              <a:rPr lang="en-US" sz="2500" dirty="0" smtClean="0">
                <a:latin typeface="Gill Sans Light"/>
                <a:cs typeface="Gill Sans Light"/>
              </a:rPr>
              <a:t>Pick random data point</a:t>
            </a:r>
            <a:endParaRPr lang="en-US" sz="2500" dirty="0">
              <a:latin typeface="Gill Sans Light"/>
              <a:cs typeface="Gill Sans Light"/>
            </a:endParaRPr>
          </a:p>
        </p:txBody>
      </p:sp>
      <p:pic>
        <p:nvPicPr>
          <p:cNvPr id="42" name="Picture 41"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45" name="Picture 44"/>
          <p:cNvPicPr>
            <a:picLocks noChangeAspect="1"/>
          </p:cNvPicPr>
          <p:nvPr/>
        </p:nvPicPr>
        <p:blipFill rotWithShape="1">
          <a:blip r:embed="rId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grpSp>
        <p:nvGrpSpPr>
          <p:cNvPr id="4" name="Group 3"/>
          <p:cNvGrpSpPr/>
          <p:nvPr/>
        </p:nvGrpSpPr>
        <p:grpSpPr>
          <a:xfrm>
            <a:off x="6428676" y="1858896"/>
            <a:ext cx="2175391" cy="3043600"/>
            <a:chOff x="1292882" y="-1028250"/>
            <a:chExt cx="6246809" cy="6917280"/>
          </a:xfrm>
        </p:grpSpPr>
        <p:pic>
          <p:nvPicPr>
            <p:cNvPr id="48" name="Picture 4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a:ln w="38100" cmpd="sng">
              <a:solidFill>
                <a:srgbClr val="151AEE"/>
              </a:solidFill>
            </a:ln>
          </p:spPr>
        </p:pic>
        <p:pic>
          <p:nvPicPr>
            <p:cNvPr id="49" name="Picture 48" descr="1412613364603_wps_17_SANTA_MONICA_CA_AUGUST_04.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81275" y="1503948"/>
              <a:ext cx="879001" cy="711242"/>
            </a:xfrm>
            <a:prstGeom prst="rect">
              <a:avLst/>
            </a:prstGeom>
            <a:ln w="38100" cmpd="sng">
              <a:solidFill>
                <a:srgbClr val="151AEE"/>
              </a:solidFill>
            </a:ln>
          </p:spPr>
        </p:pic>
        <p:pic>
          <p:nvPicPr>
            <p:cNvPr id="50" name="Picture 49" descr="sf-cat.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92882" y="3526965"/>
              <a:ext cx="868947" cy="547437"/>
            </a:xfrm>
            <a:prstGeom prst="rect">
              <a:avLst/>
            </a:prstGeom>
            <a:ln w="38100" cmpd="sng">
              <a:solidFill>
                <a:srgbClr val="151AEE"/>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a:ln w="38100" cmpd="sng">
              <a:solidFill>
                <a:srgbClr val="151AEE"/>
              </a:solidFill>
            </a:ln>
          </p:spPr>
        </p:pic>
        <p:pic>
          <p:nvPicPr>
            <p:cNvPr id="52" name="Picture 51" descr="716974.jp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810863" y="2583448"/>
              <a:ext cx="900696" cy="707414"/>
            </a:xfrm>
            <a:prstGeom prst="rect">
              <a:avLst/>
            </a:prstGeom>
            <a:ln w="38100" cmpd="sng">
              <a:solidFill>
                <a:srgbClr val="D33072"/>
              </a:solidFill>
            </a:ln>
          </p:spPr>
        </p:pic>
        <p:pic>
          <p:nvPicPr>
            <p:cNvPr id="60" name="Picture 59" descr="yFEyUdBQw9.jpg"/>
            <p:cNvPicPr>
              <a:picLocks noChangeAspect="1"/>
            </p:cNvPicPr>
            <p:nvPr/>
          </p:nvPicPr>
          <p:blipFill rotWithShape="1">
            <a:blip r:embed="rId10" cstate="print">
              <a:extLst>
                <a:ext uri="{28A0092B-C50C-407E-A947-70E740481C1C}">
                  <a14:useLocalDpi xmlns:a14="http://schemas.microsoft.com/office/drawing/2010/main"/>
                </a:ext>
              </a:extLst>
            </a:blip>
            <a:srcRect t="-13248"/>
            <a:stretch/>
          </p:blipFill>
          <p:spPr>
            <a:xfrm>
              <a:off x="5837040" y="870479"/>
              <a:ext cx="1110678" cy="1256632"/>
            </a:xfrm>
            <a:prstGeom prst="rect">
              <a:avLst/>
            </a:prstGeom>
            <a:ln w="38100" cmpd="sng">
              <a:solidFill>
                <a:srgbClr val="D33072"/>
              </a:solidFill>
            </a:ln>
          </p:spPr>
        </p:pic>
        <p:cxnSp>
          <p:nvCxnSpPr>
            <p:cNvPr id="61" name="Straight Connector 60"/>
            <p:cNvCxnSpPr>
              <a:endCxn id="81" idx="3"/>
            </p:cNvCxnSpPr>
            <p:nvPr/>
          </p:nvCxnSpPr>
          <p:spPr>
            <a:xfrm flipV="1">
              <a:off x="2161828" y="-1028250"/>
              <a:ext cx="291382" cy="691728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pic>
          <p:nvPicPr>
            <p:cNvPr id="62" name="Picture 61"/>
            <p:cNvPicPr>
              <a:picLocks noChangeAspect="1"/>
            </p:cNvPicPr>
            <p:nvPr/>
          </p:nvPicPr>
          <p:blipFill rotWithShape="1">
            <a:blip r:embed="rId11" cstate="print">
              <a:extLst>
                <a:ext uri="{28A0092B-C50C-407E-A947-70E740481C1C}">
                  <a14:useLocalDpi xmlns:a14="http://schemas.microsoft.com/office/drawing/2010/main"/>
                </a:ext>
              </a:extLst>
            </a:blip>
            <a:srcRect b="-1125"/>
            <a:stretch/>
          </p:blipFill>
          <p:spPr>
            <a:xfrm>
              <a:off x="6505768" y="2738525"/>
              <a:ext cx="1033923" cy="866006"/>
            </a:xfrm>
            <a:prstGeom prst="rect">
              <a:avLst/>
            </a:prstGeom>
            <a:ln w="38100" cmpd="sng">
              <a:solidFill>
                <a:srgbClr val="D33072"/>
              </a:solidFill>
            </a:ln>
          </p:spPr>
        </p:pic>
        <p:pic>
          <p:nvPicPr>
            <p:cNvPr id="63" name="Picture 6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844236" y="2727995"/>
              <a:ext cx="1168715" cy="876536"/>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a:ext>
              </a:extLst>
            </a:blip>
            <a:srcRect t="-2064"/>
            <a:stretch/>
          </p:blipFill>
          <p:spPr>
            <a:xfrm>
              <a:off x="3331377" y="4074402"/>
              <a:ext cx="761057" cy="873152"/>
            </a:xfrm>
            <a:prstGeom prst="rect">
              <a:avLst/>
            </a:prstGeom>
            <a:ln w="38100" cmpd="sng">
              <a:solidFill>
                <a:srgbClr val="D33072"/>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71418" y="3808386"/>
              <a:ext cx="1327950" cy="771068"/>
            </a:xfrm>
            <a:prstGeom prst="rect">
              <a:avLst/>
            </a:prstGeom>
            <a:ln w="38100" cmpd="sng">
              <a:solidFill>
                <a:srgbClr val="D33072"/>
              </a:solidFill>
            </a:ln>
          </p:spPr>
        </p:pic>
      </p:grpSp>
      <p:sp>
        <p:nvSpPr>
          <p:cNvPr id="34" name="Oval 33"/>
          <p:cNvSpPr/>
          <p:nvPr/>
        </p:nvSpPr>
        <p:spPr>
          <a:xfrm>
            <a:off x="3031010" y="3265185"/>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grpSp>
        <p:nvGrpSpPr>
          <p:cNvPr id="44" name="Group 43"/>
          <p:cNvGrpSpPr/>
          <p:nvPr/>
        </p:nvGrpSpPr>
        <p:grpSpPr>
          <a:xfrm>
            <a:off x="64813" y="3052888"/>
            <a:ext cx="1926897" cy="446276"/>
            <a:chOff x="64813" y="3052888"/>
            <a:chExt cx="1926897" cy="446276"/>
          </a:xfrm>
        </p:grpSpPr>
        <p:sp>
          <p:nvSpPr>
            <p:cNvPr id="46" name="TextBox 45"/>
            <p:cNvSpPr txBox="1"/>
            <p:nvPr/>
          </p:nvSpPr>
          <p:spPr>
            <a:xfrm>
              <a:off x="64813"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Sample </a:t>
              </a:r>
              <a:endParaRPr lang="en-US" sz="2300" dirty="0" smtClean="0">
                <a:latin typeface="Gill Sans Light"/>
                <a:cs typeface="Gill Sans Light"/>
              </a:endParaRPr>
            </a:p>
          </p:txBody>
        </p:sp>
        <p:pic>
          <p:nvPicPr>
            <p:cNvPr id="53" name="Picture 52"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4613" y="3230044"/>
              <a:ext cx="297269" cy="217997"/>
            </a:xfrm>
            <a:prstGeom prst="rect">
              <a:avLst/>
            </a:prstGeom>
          </p:spPr>
        </p:pic>
      </p:grpSp>
    </p:spTree>
    <p:extLst>
      <p:ext uri="{BB962C8B-B14F-4D97-AF65-F5344CB8AC3E}">
        <p14:creationId xmlns:p14="http://schemas.microsoft.com/office/powerpoint/2010/main" val="408591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1010"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1</a:t>
            </a:r>
            <a:endParaRPr lang="en-US" b="1" dirty="0">
              <a:latin typeface="Gill Sans Light"/>
              <a:cs typeface="Gill Sans Light"/>
            </a:endParaRPr>
          </a:p>
        </p:txBody>
      </p:sp>
      <p:sp>
        <p:nvSpPr>
          <p:cNvPr id="46" name="Oval 45"/>
          <p:cNvSpPr/>
          <p:nvPr/>
        </p:nvSpPr>
        <p:spPr>
          <a:xfrm>
            <a:off x="303101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1010"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3</a:t>
            </a:r>
            <a:endParaRPr lang="en-US" b="1" dirty="0">
              <a:latin typeface="Gill Sans Light"/>
              <a:cs typeface="Gill Sans Light"/>
            </a:endParaRPr>
          </a:p>
        </p:txBody>
      </p:sp>
      <p:sp>
        <p:nvSpPr>
          <p:cNvPr id="92" name="Oval 91"/>
          <p:cNvSpPr/>
          <p:nvPr/>
        </p:nvSpPr>
        <p:spPr>
          <a:xfrm>
            <a:off x="303101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4</a:t>
            </a:r>
            <a:endParaRPr lang="en-US" b="1" dirty="0">
              <a:latin typeface="Gill Sans Light"/>
              <a:cs typeface="Gill Sans Light"/>
            </a:endParaRPr>
          </a:p>
        </p:txBody>
      </p:sp>
      <p:cxnSp>
        <p:nvCxnSpPr>
          <p:cNvPr id="95" name="Straight Arrow Connector 94"/>
          <p:cNvCxnSpPr>
            <a:stCxn id="46" idx="6"/>
            <a:endCxn id="54" idx="1"/>
          </p:cNvCxnSpPr>
          <p:nvPr/>
        </p:nvCxnSpPr>
        <p:spPr>
          <a:xfrm flipV="1">
            <a:off x="3319568" y="2546682"/>
            <a:ext cx="2337233" cy="850320"/>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6" idx="6"/>
            <a:endCxn id="90" idx="1"/>
          </p:cNvCxnSpPr>
          <p:nvPr/>
        </p:nvCxnSpPr>
        <p:spPr>
          <a:xfrm>
            <a:off x="3319568" y="3397002"/>
            <a:ext cx="2337233" cy="816852"/>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46" idx="6"/>
            <a:endCxn id="58" idx="1"/>
          </p:cNvCxnSpPr>
          <p:nvPr/>
        </p:nvCxnSpPr>
        <p:spPr>
          <a:xfrm>
            <a:off x="3319568" y="3397002"/>
            <a:ext cx="2337233" cy="1650438"/>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 2:</a:t>
            </a:r>
          </a:p>
          <a:p>
            <a:pPr algn="ctr"/>
            <a:r>
              <a:rPr lang="en-US" sz="2500" dirty="0" smtClean="0">
                <a:latin typeface="Gill Sans Light"/>
                <a:cs typeface="Gill Sans Light"/>
              </a:rPr>
              <a:t>Read Variables</a:t>
            </a:r>
            <a:endParaRPr lang="en-US" sz="2500" dirty="0">
              <a:latin typeface="Gill Sans Light"/>
              <a:cs typeface="Gill Sans Light"/>
            </a:endParaRPr>
          </a:p>
        </p:txBody>
      </p:sp>
      <p:pic>
        <p:nvPicPr>
          <p:cNvPr id="45" name="Picture 4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80" y="2400632"/>
            <a:ext cx="345440" cy="233680"/>
          </a:xfrm>
          <a:prstGeom prst="rect">
            <a:avLst/>
          </a:prstGeom>
        </p:spPr>
      </p:pic>
      <p:pic>
        <p:nvPicPr>
          <p:cNvPr id="47" name="Picture 4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480" y="4099472"/>
            <a:ext cx="345440" cy="223520"/>
          </a:xfrm>
          <a:prstGeom prst="rect">
            <a:avLst/>
          </a:prstGeom>
        </p:spPr>
      </p:pic>
      <p:pic>
        <p:nvPicPr>
          <p:cNvPr id="48" name="Picture 4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480" y="4939445"/>
            <a:ext cx="345440" cy="233680"/>
          </a:xfrm>
          <a:prstGeom prst="rect">
            <a:avLst/>
          </a:prstGeom>
        </p:spPr>
      </p:pic>
      <p:grpSp>
        <p:nvGrpSpPr>
          <p:cNvPr id="50" name="Group 49"/>
          <p:cNvGrpSpPr/>
          <p:nvPr/>
        </p:nvGrpSpPr>
        <p:grpSpPr>
          <a:xfrm>
            <a:off x="64813" y="3052888"/>
            <a:ext cx="1926897" cy="446276"/>
            <a:chOff x="64813" y="3052888"/>
            <a:chExt cx="1926897" cy="446276"/>
          </a:xfrm>
        </p:grpSpPr>
        <p:sp>
          <p:nvSpPr>
            <p:cNvPr id="51" name="TextBox 50"/>
            <p:cNvSpPr txBox="1"/>
            <p:nvPr/>
          </p:nvSpPr>
          <p:spPr>
            <a:xfrm>
              <a:off x="64813"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Read </a:t>
              </a:r>
              <a:endParaRPr lang="en-US" sz="2300" dirty="0" smtClean="0">
                <a:latin typeface="Gill Sans Light"/>
                <a:cs typeface="Gill Sans Light"/>
              </a:endParaRPr>
            </a:p>
          </p:txBody>
        </p:sp>
        <p:pic>
          <p:nvPicPr>
            <p:cNvPr id="52" name="Picture 5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119" y="3251336"/>
              <a:ext cx="170145" cy="152235"/>
            </a:xfrm>
            <a:prstGeom prst="rect">
              <a:avLst/>
            </a:prstGeom>
          </p:spPr>
        </p:pic>
      </p:grpSp>
      <p:pic>
        <p:nvPicPr>
          <p:cNvPr id="68" name="Picture 67"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69" name="Picture 68" descr="1412613364603_wps_17_SANTA_MONICA_CA_AUGUST_04.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70" name="Picture 69" descr="sf-cat.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72" name="Picture 71" descr="716974.jp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73" name="Picture 72" descr="yFEyUdBQw9.jpg"/>
          <p:cNvPicPr>
            <a:picLocks noChangeAspect="1"/>
          </p:cNvPicPr>
          <p:nvPr/>
        </p:nvPicPr>
        <p:blipFill rotWithShape="1">
          <a:blip r:embed="rId12"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74" name="Picture 73"/>
          <p:cNvPicPr>
            <a:picLocks noChangeAspect="1"/>
          </p:cNvPicPr>
          <p:nvPr/>
        </p:nvPicPr>
        <p:blipFill rotWithShape="1">
          <a:blip r:embed="rId13"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75" name="Picture 7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76" name="Picture 75"/>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77" name="Picture 7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cxnSp>
        <p:nvCxnSpPr>
          <p:cNvPr id="34" name="Straight Connector 33"/>
          <p:cNvCxnSpPr/>
          <p:nvPr/>
        </p:nvCxnSpPr>
        <p:spPr>
          <a:xfrm flipV="1">
            <a:off x="6731278" y="1858896"/>
            <a:ext cx="101471" cy="3043600"/>
          </a:xfrm>
          <a:prstGeom prst="line">
            <a:avLst/>
          </a:prstGeom>
          <a:ln w="76200" cmpd="sng">
            <a:solidFill>
              <a:schemeClr val="tx1"/>
            </a:solidFill>
          </a:ln>
        </p:spPr>
        <p:style>
          <a:lnRef idx="3">
            <a:schemeClr val="dk1"/>
          </a:lnRef>
          <a:fillRef idx="0">
            <a:schemeClr val="dk1"/>
          </a:fillRef>
          <a:effectRef idx="2">
            <a:schemeClr val="dk1"/>
          </a:effectRef>
          <a:fontRef idx="minor">
            <a:schemeClr val="tx1"/>
          </a:fontRef>
        </p:style>
      </p:cxnSp>
      <p:pic>
        <p:nvPicPr>
          <p:cNvPr id="78" name="Picture 77"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79" name="Picture 7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82" name="Picture 81"/>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83" name="Picture 8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spTree>
    <p:extLst>
      <p:ext uri="{BB962C8B-B14F-4D97-AF65-F5344CB8AC3E}">
        <p14:creationId xmlns:p14="http://schemas.microsoft.com/office/powerpoint/2010/main" val="3805639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right)">
                                      <p:cBhvr>
                                        <p:cTn id="7" dur="500"/>
                                        <p:tgtEl>
                                          <p:spTgt spid="95"/>
                                        </p:tgtEl>
                                      </p:cBhvr>
                                    </p:animEffect>
                                  </p:childTnLst>
                                </p:cTn>
                              </p:par>
                              <p:par>
                                <p:cTn id="8" presetID="22" presetClass="entr" presetSubtype="2"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right)">
                                      <p:cBhvr>
                                        <p:cTn id="10" dur="500"/>
                                        <p:tgtEl>
                                          <p:spTgt spid="98"/>
                                        </p:tgtEl>
                                      </p:cBhvr>
                                    </p:animEffect>
                                  </p:childTnLst>
                                </p:cTn>
                              </p:par>
                              <p:par>
                                <p:cTn id="11" presetID="22" presetClass="entr" presetSubtype="2"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right)">
                                      <p:cBhvr>
                                        <p:cTn id="1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0009"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1</a:t>
            </a:r>
            <a:endParaRPr lang="en-US"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0009"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3</a:t>
            </a:r>
            <a:endParaRPr lang="en-US" dirty="0">
              <a:latin typeface="Gill Sans Light"/>
              <a:cs typeface="Gill Sans Light"/>
            </a:endParaRPr>
          </a:p>
        </p:txBody>
      </p:sp>
      <p:sp>
        <p:nvSpPr>
          <p:cNvPr id="92" name="Oval 91"/>
          <p:cNvSpPr/>
          <p:nvPr/>
        </p:nvSpPr>
        <p:spPr>
          <a:xfrm>
            <a:off x="303813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4</a:t>
            </a:r>
            <a:endParaRPr lang="en-US" dirty="0">
              <a:latin typeface="Gill Sans Light"/>
              <a:cs typeface="Gill Sans Light"/>
            </a:endParaRPr>
          </a:p>
        </p:txBody>
      </p:sp>
      <p:cxnSp>
        <p:nvCxnSpPr>
          <p:cNvPr id="95" name="Straight Arrow Connector 94"/>
          <p:cNvCxnSpPr>
            <a:endCxn id="54" idx="1"/>
          </p:cNvCxnSpPr>
          <p:nvPr/>
        </p:nvCxnSpPr>
        <p:spPr>
          <a:xfrm flipV="1">
            <a:off x="3312448" y="2546682"/>
            <a:ext cx="2344353" cy="850320"/>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90" idx="1"/>
          </p:cNvCxnSpPr>
          <p:nvPr/>
        </p:nvCxnSpPr>
        <p:spPr>
          <a:xfrm>
            <a:off x="3312448" y="3397002"/>
            <a:ext cx="2344353" cy="816852"/>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endCxn id="58" idx="1"/>
          </p:cNvCxnSpPr>
          <p:nvPr/>
        </p:nvCxnSpPr>
        <p:spPr>
          <a:xfrm>
            <a:off x="3312448" y="3397002"/>
            <a:ext cx="2344353" cy="1650438"/>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02389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2</a:t>
            </a:r>
            <a:endParaRPr lang="en-US" dirty="0">
              <a:latin typeface="Gill Sans Light"/>
              <a:cs typeface="Gill Sans Light"/>
            </a:endParaRPr>
          </a:p>
        </p:txBody>
      </p:sp>
      <p:pic>
        <p:nvPicPr>
          <p:cNvPr id="23" name="Picture 2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80" y="2400632"/>
            <a:ext cx="345440" cy="23368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480" y="4099472"/>
            <a:ext cx="345440" cy="223520"/>
          </a:xfrm>
          <a:prstGeom prst="rect">
            <a:avLst/>
          </a:prstGeom>
        </p:spPr>
      </p:pic>
      <p:pic>
        <p:nvPicPr>
          <p:cNvPr id="25" name="Picture 2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480" y="4939445"/>
            <a:ext cx="345440" cy="233680"/>
          </a:xfrm>
          <a:prstGeom prst="rect">
            <a:avLst/>
          </a:prstGeom>
        </p:spPr>
      </p:pic>
      <p:sp>
        <p:nvSpPr>
          <p:cNvPr id="45" name="Rectangle 44"/>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Step3:</a:t>
            </a:r>
          </a:p>
          <a:p>
            <a:pPr algn="ctr"/>
            <a:r>
              <a:rPr lang="en-US" sz="2500" dirty="0" smtClean="0">
                <a:latin typeface="Gill Sans Light"/>
                <a:cs typeface="Gill Sans Light"/>
              </a:rPr>
              <a:t>Compute local </a:t>
            </a:r>
            <a:r>
              <a:rPr lang="en-US" sz="2500" dirty="0">
                <a:latin typeface="Gill Sans Light"/>
                <a:cs typeface="Gill Sans Light"/>
              </a:rPr>
              <a:t>f</a:t>
            </a:r>
            <a:r>
              <a:rPr lang="en-US" sz="2500" dirty="0" smtClean="0">
                <a:latin typeface="Gill Sans Light"/>
                <a:cs typeface="Gill Sans Light"/>
              </a:rPr>
              <a:t>unction</a:t>
            </a:r>
            <a:endParaRPr lang="en-US" sz="2500" dirty="0">
              <a:latin typeface="Gill Sans Light"/>
              <a:cs typeface="Gill Sans Light"/>
            </a:endParaRPr>
          </a:p>
        </p:txBody>
      </p:sp>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329" y="3932366"/>
            <a:ext cx="1056071" cy="317680"/>
          </a:xfrm>
          <a:prstGeom prst="rect">
            <a:avLst/>
          </a:prstGeom>
        </p:spPr>
      </p:pic>
      <p:sp>
        <p:nvSpPr>
          <p:cNvPr id="46" name="TextBox 45"/>
          <p:cNvSpPr txBox="1"/>
          <p:nvPr/>
        </p:nvSpPr>
        <p:spPr>
          <a:xfrm>
            <a:off x="64813" y="3052888"/>
            <a:ext cx="1926897" cy="800219"/>
          </a:xfrm>
          <a:prstGeom prst="rect">
            <a:avLst/>
          </a:prstGeom>
          <a:noFill/>
        </p:spPr>
        <p:txBody>
          <a:bodyPr wrap="square" rtlCol="0">
            <a:spAutoFit/>
          </a:bodyPr>
          <a:lstStyle/>
          <a:p>
            <a:pPr algn="ctr"/>
            <a:r>
              <a:rPr lang="en-US" sz="2300" b="1" dirty="0" smtClean="0">
                <a:latin typeface="Gill Sans Light"/>
                <a:cs typeface="Gill Sans Light"/>
              </a:rPr>
              <a:t>Compute grad. of local loss</a:t>
            </a:r>
            <a:endParaRPr lang="en-US" sz="2300" dirty="0" smtClean="0">
              <a:latin typeface="Gill Sans Light"/>
              <a:cs typeface="Gill Sans Light"/>
            </a:endParaRPr>
          </a:p>
        </p:txBody>
      </p:sp>
      <p:pic>
        <p:nvPicPr>
          <p:cNvPr id="51" name="Picture 50"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52" name="Picture 51" descr="1412613364603_wps_17_SANTA_MONICA_CA_AUGUST_04.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53" name="Picture 52" descr="sf-cat.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60" name="Picture 5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61" name="Picture 60" descr="716974.jp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62" name="Picture 61" descr="yFEyUdBQw9.jpg"/>
          <p:cNvPicPr>
            <a:picLocks noChangeAspect="1"/>
          </p:cNvPicPr>
          <p:nvPr/>
        </p:nvPicPr>
        <p:blipFill rotWithShape="1">
          <a:blip r:embed="rId12"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63" name="Picture 62"/>
          <p:cNvPicPr>
            <a:picLocks noChangeAspect="1"/>
          </p:cNvPicPr>
          <p:nvPr/>
        </p:nvPicPr>
        <p:blipFill rotWithShape="1">
          <a:blip r:embed="rId13"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64" name="Picture 6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65" name="Picture 64"/>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66" name="Picture 6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cxnSp>
        <p:nvCxnSpPr>
          <p:cNvPr id="39" name="Straight Connector 38"/>
          <p:cNvCxnSpPr/>
          <p:nvPr/>
        </p:nvCxnSpPr>
        <p:spPr>
          <a:xfrm flipV="1">
            <a:off x="6731278" y="1858896"/>
            <a:ext cx="101471" cy="304360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pic>
        <p:nvPicPr>
          <p:cNvPr id="67" name="Picture 66"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68" name="Picture 6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69" name="Picture 68"/>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70" name="Picture 6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spTree>
    <p:extLst>
      <p:ext uri="{BB962C8B-B14F-4D97-AF65-F5344CB8AC3E}">
        <p14:creationId xmlns:p14="http://schemas.microsoft.com/office/powerpoint/2010/main" val="20966912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65" name="Picture 64"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67" name="Picture 66"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69" name="Picture 68"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70" name="Picture 69"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71" name="Picture 70"/>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72" name="Picture 7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74" name="Picture 7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pic>
        <p:nvPicPr>
          <p:cNvPr id="3" name="Picture 2"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6298" y="3740933"/>
            <a:ext cx="2307521" cy="261897"/>
          </a:xfrm>
          <a:prstGeom prst="rect">
            <a:avLst/>
          </a:prstGeom>
        </p:spPr>
      </p:pic>
      <p:cxnSp>
        <p:nvCxnSpPr>
          <p:cNvPr id="39" name="Straight Arrow Connector 38"/>
          <p:cNvCxnSpPr/>
          <p:nvPr/>
        </p:nvCxnSpPr>
        <p:spPr>
          <a:xfrm flipV="1">
            <a:off x="3318567" y="2537923"/>
            <a:ext cx="2344353" cy="850320"/>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318567" y="3388243"/>
            <a:ext cx="2344353" cy="816852"/>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18567" y="3388243"/>
            <a:ext cx="2344353" cy="1650438"/>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0009"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1</a:t>
            </a:r>
            <a:endParaRPr lang="en-US"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0009"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3</a:t>
            </a:r>
            <a:endParaRPr lang="en-US" dirty="0">
              <a:latin typeface="Gill Sans Light"/>
              <a:cs typeface="Gill Sans Light"/>
            </a:endParaRPr>
          </a:p>
        </p:txBody>
      </p:sp>
      <p:sp>
        <p:nvSpPr>
          <p:cNvPr id="92" name="Oval 91"/>
          <p:cNvSpPr/>
          <p:nvPr/>
        </p:nvSpPr>
        <p:spPr>
          <a:xfrm>
            <a:off x="303813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4</a:t>
            </a:r>
            <a:endParaRPr lang="en-US" dirty="0">
              <a:latin typeface="Gill Sans Light"/>
              <a:cs typeface="Gill Sans Light"/>
            </a:endParaRPr>
          </a:p>
        </p:txBody>
      </p:sp>
      <p:cxnSp>
        <p:nvCxnSpPr>
          <p:cNvPr id="95" name="Straight Arrow Connector 94"/>
          <p:cNvCxnSpPr>
            <a:endCxn id="54" idx="1"/>
          </p:cNvCxnSpPr>
          <p:nvPr/>
        </p:nvCxnSpPr>
        <p:spPr>
          <a:xfrm flipV="1">
            <a:off x="3312448" y="2546682"/>
            <a:ext cx="2344353" cy="850320"/>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90" idx="1"/>
          </p:cNvCxnSpPr>
          <p:nvPr/>
        </p:nvCxnSpPr>
        <p:spPr>
          <a:xfrm>
            <a:off x="3312448" y="3397002"/>
            <a:ext cx="2344353" cy="816852"/>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endCxn id="58" idx="1"/>
          </p:cNvCxnSpPr>
          <p:nvPr/>
        </p:nvCxnSpPr>
        <p:spPr>
          <a:xfrm>
            <a:off x="3312448" y="3397002"/>
            <a:ext cx="2344353" cy="1650438"/>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02389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2</a:t>
            </a:r>
            <a:endParaRPr lang="en-US" dirty="0">
              <a:latin typeface="Gill Sans Light"/>
              <a:cs typeface="Gill Sans Light"/>
            </a:endParaRPr>
          </a:p>
        </p:txBody>
      </p:sp>
      <p:cxnSp>
        <p:nvCxnSpPr>
          <p:cNvPr id="51" name="Straight Connector 50"/>
          <p:cNvCxnSpPr/>
          <p:nvPr/>
        </p:nvCxnSpPr>
        <p:spPr>
          <a:xfrm flipV="1">
            <a:off x="6731278" y="1858896"/>
            <a:ext cx="101471" cy="304360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sp>
        <p:nvSpPr>
          <p:cNvPr id="46" name="Rectangle 45"/>
          <p:cNvSpPr/>
          <p:nvPr/>
        </p:nvSpPr>
        <p:spPr>
          <a:xfrm>
            <a:off x="2996503" y="5890799"/>
            <a:ext cx="3171732" cy="843722"/>
          </a:xfrm>
          <a:prstGeom prst="rect">
            <a:avLst/>
          </a:prstGeom>
          <a:solidFill>
            <a:srgbClr val="0C1268">
              <a:alpha val="5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Step4:</a:t>
            </a:r>
          </a:p>
          <a:p>
            <a:pPr algn="ctr"/>
            <a:r>
              <a:rPr lang="en-US" sz="2500" dirty="0" smtClean="0">
                <a:latin typeface="Gill Sans Light"/>
                <a:cs typeface="Gill Sans Light"/>
              </a:rPr>
              <a:t>Update Model</a:t>
            </a:r>
            <a:endParaRPr lang="en-US" sz="2500" dirty="0">
              <a:latin typeface="Gill Sans Light"/>
              <a:cs typeface="Gill Sans Light"/>
            </a:endParaRPr>
          </a:p>
        </p:txBody>
      </p:sp>
      <p:cxnSp>
        <p:nvCxnSpPr>
          <p:cNvPr id="66" name="Straight Connector 65"/>
          <p:cNvCxnSpPr/>
          <p:nvPr/>
        </p:nvCxnSpPr>
        <p:spPr>
          <a:xfrm flipV="1">
            <a:off x="6174828" y="2082034"/>
            <a:ext cx="2069185" cy="2337589"/>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306298"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Update Model</a:t>
            </a:r>
            <a:endParaRPr lang="en-US" sz="2300" dirty="0" smtClean="0">
              <a:latin typeface="Gill Sans Light"/>
              <a:cs typeface="Gill Sans Light"/>
            </a:endParaRPr>
          </a:p>
        </p:txBody>
      </p:sp>
    </p:spTree>
    <p:extLst>
      <p:ext uri="{BB962C8B-B14F-4D97-AF65-F5344CB8AC3E}">
        <p14:creationId xmlns:p14="http://schemas.microsoft.com/office/powerpoint/2010/main" val="355477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par>
                                <p:cTn id="8" presetID="22" presetClass="entr" presetSubtype="8"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1000"/>
                                        <p:tgtEl>
                                          <p:spTgt spid="98"/>
                                        </p:tgtEl>
                                      </p:cBhvr>
                                    </p:animEffect>
                                  </p:childTnLst>
                                </p:cTn>
                              </p:par>
                              <p:par>
                                <p:cTn id="11" presetID="22" presetClass="entr" presetSubtype="8"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left)">
                                      <p:cBhvr>
                                        <p:cTn id="13" dur="10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Parallelizing Sparse SGD on shared memory architectures</a:t>
            </a:r>
            <a:endParaRPr lang="en-US" sz="5000" dirty="0">
              <a:latin typeface="Gill Sans Light"/>
              <a:cs typeface="Gill Sans Light"/>
            </a:endParaRPr>
          </a:p>
        </p:txBody>
      </p:sp>
    </p:spTree>
    <p:extLst>
      <p:ext uri="{BB962C8B-B14F-4D97-AF65-F5344CB8AC3E}">
        <p14:creationId xmlns:p14="http://schemas.microsoft.com/office/powerpoint/2010/main" val="2131613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52784" t="29048" r="-610" b="53876"/>
          <a:stretch/>
        </p:blipFill>
        <p:spPr>
          <a:xfrm>
            <a:off x="1883829" y="3652844"/>
            <a:ext cx="5724147" cy="1536054"/>
          </a:xfrm>
          <a:prstGeom prst="rect">
            <a:avLst/>
          </a:prstGeom>
        </p:spPr>
      </p:pic>
      <p:sp>
        <p:nvSpPr>
          <p:cNvPr id="37" name="Rounded Rectangle 36"/>
          <p:cNvSpPr/>
          <p:nvPr/>
        </p:nvSpPr>
        <p:spPr>
          <a:xfrm>
            <a:off x="0" y="1327011"/>
            <a:ext cx="9181480" cy="696666"/>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FFFFFF"/>
                </a:solidFill>
                <a:latin typeface="Gill Sans Light"/>
                <a:cs typeface="Gill Sans Light"/>
              </a:rPr>
              <a:t>Single Machine, Multi-core</a:t>
            </a:r>
            <a:endParaRPr lang="en-US" sz="3600" i="1" dirty="0">
              <a:solidFill>
                <a:srgbClr val="FFFFFF"/>
              </a:solidFill>
              <a:latin typeface="Gill Sans Light"/>
              <a:cs typeface="Gill Sans Light"/>
            </a:endParaRPr>
          </a:p>
        </p:txBody>
      </p:sp>
    </p:spTree>
    <p:extLst>
      <p:ext uri="{BB962C8B-B14F-4D97-AF65-F5344CB8AC3E}">
        <p14:creationId xmlns:p14="http://schemas.microsoft.com/office/powerpoint/2010/main" val="7153776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CA275B"/>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600" dirty="0">
                <a:latin typeface="Gill Sans Light"/>
                <a:cs typeface="Gill Sans Light"/>
              </a:rPr>
              <a:t>SGD</a:t>
            </a:r>
            <a:endParaRPr lang="en-US" sz="3500" dirty="0">
              <a:latin typeface="Gill Sans Light"/>
              <a:cs typeface="Gill Sans Light"/>
            </a:endParaRPr>
          </a:p>
        </p:txBody>
      </p: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21478" y="1864257"/>
            <a:ext cx="3113546" cy="630646"/>
            <a:chOff x="321478" y="1907064"/>
            <a:chExt cx="3113546" cy="630646"/>
          </a:xfrm>
        </p:grpSpPr>
        <p:pic>
          <p:nvPicPr>
            <p:cNvPr id="28" name="Picture 27"/>
            <p:cNvPicPr>
              <a:picLocks noChangeAspect="1"/>
            </p:cNvPicPr>
            <p:nvPr/>
          </p:nvPicPr>
          <p:blipFill>
            <a:blip r:embed="rId2"/>
            <a:stretch>
              <a:fillRect/>
            </a:stretch>
          </p:blipFill>
          <p:spPr>
            <a:xfrm>
              <a:off x="321478" y="1907064"/>
              <a:ext cx="630646" cy="63064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8" name="Group 7"/>
          <p:cNvGrpSpPr/>
          <p:nvPr/>
        </p:nvGrpSpPr>
        <p:grpSpPr>
          <a:xfrm>
            <a:off x="321478" y="4583881"/>
            <a:ext cx="3146051" cy="630646"/>
            <a:chOff x="321478" y="4612419"/>
            <a:chExt cx="3146051" cy="630646"/>
          </a:xfrm>
        </p:grpSpPr>
        <p:pic>
          <p:nvPicPr>
            <p:cNvPr id="38" name="Picture 37"/>
            <p:cNvPicPr>
              <a:picLocks noChangeAspect="1"/>
            </p:cNvPicPr>
            <p:nvPr/>
          </p:nvPicPr>
          <p:blipFill>
            <a:blip r:embed="rId2"/>
            <a:stretch>
              <a:fillRect/>
            </a:stretch>
          </p:blipFill>
          <p:spPr>
            <a:xfrm>
              <a:off x="321478" y="4612419"/>
              <a:ext cx="630646" cy="630646"/>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4777405"/>
              <a:ext cx="2429779" cy="300675"/>
            </a:xfrm>
            <a:prstGeom prst="rect">
              <a:avLst/>
            </a:prstGeom>
          </p:spPr>
        </p:pic>
      </p:grpSp>
      <p:pic>
        <p:nvPicPr>
          <p:cNvPr id="39" name="Picture 3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44" name="Picture 4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sp>
        <p:nvSpPr>
          <p:cNvPr id="45" name="TextBox 44"/>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2" name="TextBox 31"/>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4" name="Rounded Rectangle 33"/>
          <p:cNvSpPr/>
          <p:nvPr/>
        </p:nvSpPr>
        <p:spPr>
          <a:xfrm>
            <a:off x="2317577" y="5839304"/>
            <a:ext cx="5395319" cy="781569"/>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No conflict =&gt; </a:t>
            </a:r>
          </a:p>
          <a:p>
            <a:pPr algn="ctr"/>
            <a:r>
              <a:rPr lang="en-US" sz="2400" dirty="0" smtClean="0">
                <a:solidFill>
                  <a:srgbClr val="FFFFFF"/>
                </a:solidFill>
                <a:latin typeface="Gill Sans Light"/>
                <a:cs typeface="Gill Sans Light"/>
              </a:rPr>
              <a:t>2 parallel iterations = 2 serial iterations</a:t>
            </a:r>
            <a:endParaRPr lang="en-US" sz="2400" dirty="0">
              <a:solidFill>
                <a:srgbClr val="FFFFFF"/>
              </a:solidFill>
              <a:latin typeface="Gill Sans Light"/>
              <a:cs typeface="Gill Sans Light"/>
            </a:endParaRPr>
          </a:p>
        </p:txBody>
      </p:sp>
    </p:spTree>
    <p:extLst>
      <p:ext uri="{BB962C8B-B14F-4D97-AF65-F5344CB8AC3E}">
        <p14:creationId xmlns:p14="http://schemas.microsoft.com/office/powerpoint/2010/main" val="2981305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ppt_y</p:attrName>
                                        </p:attrNameLst>
                                      </p:cBhvr>
                                      <p:tavLst>
                                        <p:tav tm="0">
                                          <p:val>
                                            <p:strVal val="#ppt_y+#ppt_h*1.125000"/>
                                          </p:val>
                                        </p:tav>
                                        <p:tav tm="100000">
                                          <p:val>
                                            <p:strVal val="#ppt_y"/>
                                          </p:val>
                                        </p:tav>
                                      </p:tavLst>
                                    </p:anim>
                                    <p:animEffect transition="in" filter="wipe(up)">
                                      <p:cBhvr>
                                        <p:cTn id="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CA275B"/>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600" dirty="0">
                <a:latin typeface="Gill Sans Light"/>
                <a:cs typeface="Gill Sans Light"/>
              </a:rPr>
              <a:t>SGD</a:t>
            </a:r>
            <a:endParaRPr lang="en-US" sz="3500" dirty="0">
              <a:latin typeface="Gill Sans Light"/>
              <a:cs typeface="Gill Sans Light"/>
            </a:endParaRPr>
          </a:p>
        </p:txBody>
      </p: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21478" y="1864257"/>
            <a:ext cx="3113546" cy="630646"/>
            <a:chOff x="321478" y="1907064"/>
            <a:chExt cx="3113546" cy="630646"/>
          </a:xfrm>
        </p:grpSpPr>
        <p:pic>
          <p:nvPicPr>
            <p:cNvPr id="28" name="Picture 27"/>
            <p:cNvPicPr>
              <a:picLocks noChangeAspect="1"/>
            </p:cNvPicPr>
            <p:nvPr/>
          </p:nvPicPr>
          <p:blipFill>
            <a:blip r:embed="rId2"/>
            <a:stretch>
              <a:fillRect/>
            </a:stretch>
          </p:blipFill>
          <p:spPr>
            <a:xfrm>
              <a:off x="321478" y="1907064"/>
              <a:ext cx="630646" cy="63064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8" name="Group 7"/>
          <p:cNvGrpSpPr/>
          <p:nvPr/>
        </p:nvGrpSpPr>
        <p:grpSpPr>
          <a:xfrm>
            <a:off x="321478" y="4583881"/>
            <a:ext cx="3146051" cy="630646"/>
            <a:chOff x="321478" y="4612419"/>
            <a:chExt cx="3146051" cy="630646"/>
          </a:xfrm>
        </p:grpSpPr>
        <p:pic>
          <p:nvPicPr>
            <p:cNvPr id="38" name="Picture 37"/>
            <p:cNvPicPr>
              <a:picLocks noChangeAspect="1"/>
            </p:cNvPicPr>
            <p:nvPr/>
          </p:nvPicPr>
          <p:blipFill>
            <a:blip r:embed="rId2"/>
            <a:stretch>
              <a:fillRect/>
            </a:stretch>
          </p:blipFill>
          <p:spPr>
            <a:xfrm>
              <a:off x="321478" y="4612419"/>
              <a:ext cx="630646" cy="630646"/>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4777405"/>
              <a:ext cx="2429779" cy="300675"/>
            </a:xfrm>
            <a:prstGeom prst="rect">
              <a:avLst/>
            </a:prstGeom>
          </p:spPr>
        </p:pic>
      </p:grpSp>
      <p:pic>
        <p:nvPicPr>
          <p:cNvPr id="39" name="Picture 3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44" name="Picture 4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sp>
        <p:nvSpPr>
          <p:cNvPr id="45" name="TextBox 44"/>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2" name="TextBox 31"/>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3" name="Rounded Rectangle 32"/>
          <p:cNvSpPr/>
          <p:nvPr/>
        </p:nvSpPr>
        <p:spPr>
          <a:xfrm>
            <a:off x="2848267" y="5839304"/>
            <a:ext cx="4270319" cy="781569"/>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No conflict =&gt; Speedup</a:t>
            </a:r>
            <a:endParaRPr lang="en-US" sz="2400" dirty="0">
              <a:solidFill>
                <a:srgbClr val="FFFFFF"/>
              </a:solidFill>
              <a:latin typeface="Gill Sans Light"/>
              <a:cs typeface="Gill Sans Light"/>
            </a:endParaRPr>
          </a:p>
        </p:txBody>
      </p:sp>
    </p:spTree>
    <p:extLst>
      <p:ext uri="{BB962C8B-B14F-4D97-AF65-F5344CB8AC3E}">
        <p14:creationId xmlns:p14="http://schemas.microsoft.com/office/powerpoint/2010/main" val="9228257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D33072"/>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8" name="Rectangle 37"/>
          <p:cNvSpPr/>
          <p:nvPr/>
        </p:nvSpPr>
        <p:spPr>
          <a:xfrm>
            <a:off x="5702118" y="2126572"/>
            <a:ext cx="206846" cy="411139"/>
          </a:xfrm>
          <a:prstGeom prst="rect">
            <a:avLst/>
          </a:prstGeom>
          <a:solidFill>
            <a:srgbClr val="FF0000"/>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2" name="TextBox 31"/>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200" dirty="0">
                <a:latin typeface="Gill Sans Light"/>
                <a:cs typeface="Gill Sans Light"/>
              </a:rPr>
              <a:t>SGD</a:t>
            </a:r>
            <a:endParaRPr lang="en-US" sz="3500" dirty="0">
              <a:latin typeface="Gill Sans Light"/>
              <a:cs typeface="Gill Sans Light"/>
            </a:endParaRPr>
          </a:p>
        </p:txBody>
      </p:sp>
      <p:pic>
        <p:nvPicPr>
          <p:cNvPr id="29" name="Picture 2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30" name="Picture 2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grpSp>
        <p:nvGrpSpPr>
          <p:cNvPr id="44" name="Group 43"/>
          <p:cNvGrpSpPr/>
          <p:nvPr/>
        </p:nvGrpSpPr>
        <p:grpSpPr>
          <a:xfrm>
            <a:off x="321478" y="1864257"/>
            <a:ext cx="3113546" cy="630646"/>
            <a:chOff x="321478" y="1907064"/>
            <a:chExt cx="3113546" cy="630646"/>
          </a:xfrm>
        </p:grpSpPr>
        <p:pic>
          <p:nvPicPr>
            <p:cNvPr id="45" name="Picture 44"/>
            <p:cNvPicPr>
              <a:picLocks noChangeAspect="1"/>
            </p:cNvPicPr>
            <p:nvPr/>
          </p:nvPicPr>
          <p:blipFill>
            <a:blip r:embed="rId3"/>
            <a:stretch>
              <a:fillRect/>
            </a:stretch>
          </p:blipFill>
          <p:spPr>
            <a:xfrm>
              <a:off x="321478" y="1907064"/>
              <a:ext cx="630646" cy="630646"/>
            </a:xfrm>
            <a:prstGeom prst="rect">
              <a:avLst/>
            </a:prstGeom>
          </p:spPr>
        </p:pic>
        <p:pic>
          <p:nvPicPr>
            <p:cNvPr id="46" name="Picture 4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5" name="Group 4"/>
          <p:cNvGrpSpPr/>
          <p:nvPr/>
        </p:nvGrpSpPr>
        <p:grpSpPr>
          <a:xfrm>
            <a:off x="331168" y="2558879"/>
            <a:ext cx="3103856" cy="630646"/>
            <a:chOff x="331168" y="2558879"/>
            <a:chExt cx="3103856" cy="630646"/>
          </a:xfrm>
        </p:grpSpPr>
        <p:pic>
          <p:nvPicPr>
            <p:cNvPr id="60" name="Picture 59"/>
            <p:cNvPicPr>
              <a:picLocks noChangeAspect="1"/>
            </p:cNvPicPr>
            <p:nvPr/>
          </p:nvPicPr>
          <p:blipFill>
            <a:blip r:embed="rId3"/>
            <a:stretch>
              <a:fillRect/>
            </a:stretch>
          </p:blipFill>
          <p:spPr>
            <a:xfrm>
              <a:off x="331168" y="2558879"/>
              <a:ext cx="630646" cy="630646"/>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264" y="2723834"/>
              <a:ext cx="2397760" cy="300736"/>
            </a:xfrm>
            <a:prstGeom prst="rect">
              <a:avLst/>
            </a:prstGeom>
          </p:spPr>
        </p:pic>
      </p:grpSp>
      <p:sp>
        <p:nvSpPr>
          <p:cNvPr id="62" name="TextBox 61"/>
          <p:cNvSpPr txBox="1"/>
          <p:nvPr/>
        </p:nvSpPr>
        <p:spPr>
          <a:xfrm>
            <a:off x="6425793" y="1769847"/>
            <a:ext cx="2022507" cy="446276"/>
          </a:xfrm>
          <a:prstGeom prst="rect">
            <a:avLst/>
          </a:prstGeom>
          <a:solidFill>
            <a:schemeClr val="bg1">
              <a:lumMod val="95000"/>
              <a:alpha val="92000"/>
            </a:schemeClr>
          </a:solidFill>
          <a:effectLst>
            <a:outerShdw blurRad="50800" dist="38100" dir="2700000" algn="tl" rotWithShape="0">
              <a:prstClr val="black">
                <a:alpha val="40000"/>
              </a:prstClr>
            </a:outerShdw>
          </a:effectLst>
        </p:spPr>
        <p:txBody>
          <a:bodyPr wrap="square" rtlCol="0">
            <a:spAutoFit/>
          </a:bodyPr>
          <a:lstStyle/>
          <a:p>
            <a:pPr algn="ctr"/>
            <a:r>
              <a:rPr lang="en-US" sz="2300" b="1" dirty="0">
                <a:latin typeface="Gill Sans Light"/>
                <a:cs typeface="Gill Sans Light"/>
              </a:rPr>
              <a:t>o</a:t>
            </a:r>
            <a:r>
              <a:rPr lang="en-US" sz="2300" b="1" dirty="0" smtClean="0">
                <a:latin typeface="Gill Sans Light"/>
                <a:cs typeface="Gill Sans Light"/>
              </a:rPr>
              <a:t>ops, conflicts</a:t>
            </a:r>
            <a:endParaRPr lang="en-US" sz="2300" b="1" dirty="0">
              <a:latin typeface="Gill Sans Light"/>
              <a:cs typeface="Gill Sans Light"/>
            </a:endParaRPr>
          </a:p>
        </p:txBody>
      </p:sp>
      <p:cxnSp>
        <p:nvCxnSpPr>
          <p:cNvPr id="7" name="Curved Connector 6"/>
          <p:cNvCxnSpPr>
            <a:stCxn id="62" idx="0"/>
            <a:endCxn id="38" idx="0"/>
          </p:cNvCxnSpPr>
          <p:nvPr/>
        </p:nvCxnSpPr>
        <p:spPr>
          <a:xfrm rot="16200000" flipH="1" flipV="1">
            <a:off x="6442931" y="1132456"/>
            <a:ext cx="356725" cy="1631506"/>
          </a:xfrm>
          <a:prstGeom prst="curvedConnector3">
            <a:avLst>
              <a:gd name="adj1" fmla="val -64083"/>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928746" y="5465759"/>
            <a:ext cx="7683440" cy="1283468"/>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4"/>
            <a:r>
              <a:rPr lang="en-US" sz="2400" dirty="0" smtClean="0">
                <a:solidFill>
                  <a:srgbClr val="FFFFFF"/>
                </a:solidFill>
                <a:latin typeface="Gill Sans Light"/>
                <a:cs typeface="Gill Sans Light"/>
              </a:rPr>
              <a:t>What should we do for conflicts?</a:t>
            </a:r>
          </a:p>
          <a:p>
            <a:pPr lvl="4"/>
            <a:r>
              <a:rPr lang="en-US" sz="2400" u="sng" dirty="0" smtClean="0">
                <a:solidFill>
                  <a:srgbClr val="FFFFFF"/>
                </a:solidFill>
                <a:latin typeface="Gill Sans Light"/>
                <a:cs typeface="Gill Sans Light"/>
              </a:rPr>
              <a:t>Approach </a:t>
            </a:r>
            <a:r>
              <a:rPr lang="en-US" sz="2400" u="sng" dirty="0">
                <a:solidFill>
                  <a:srgbClr val="FFFFFF"/>
                </a:solidFill>
                <a:latin typeface="Gill Sans Light"/>
                <a:cs typeface="Gill Sans Light"/>
              </a:rPr>
              <a:t>1:</a:t>
            </a:r>
            <a:r>
              <a:rPr lang="en-US" sz="2400" dirty="0">
                <a:solidFill>
                  <a:srgbClr val="FFFFFF"/>
                </a:solidFill>
                <a:latin typeface="Gill Sans Light"/>
                <a:cs typeface="Gill Sans Light"/>
              </a:rPr>
              <a:t> </a:t>
            </a:r>
            <a:r>
              <a:rPr lang="en-US" sz="2400" dirty="0" smtClean="0">
                <a:solidFill>
                  <a:srgbClr val="FFFFFF"/>
                </a:solidFill>
                <a:latin typeface="Gill Sans Light"/>
                <a:cs typeface="Gill Sans Light"/>
              </a:rPr>
              <a:t> </a:t>
            </a:r>
            <a:r>
              <a:rPr lang="en-US" sz="2400" i="1" dirty="0" smtClean="0">
                <a:solidFill>
                  <a:srgbClr val="FFFFFF"/>
                </a:solidFill>
                <a:latin typeface="Gill Sans Light"/>
                <a:cs typeface="Gill Sans Light"/>
              </a:rPr>
              <a:t>Coordinate or Lock </a:t>
            </a:r>
            <a:endParaRPr lang="en-US" sz="2400" i="1" dirty="0">
              <a:solidFill>
                <a:srgbClr val="FFFFFF"/>
              </a:solidFill>
              <a:latin typeface="Gill Sans Light"/>
              <a:cs typeface="Gill Sans Light"/>
            </a:endParaRPr>
          </a:p>
          <a:p>
            <a:pPr lvl="4"/>
            <a:r>
              <a:rPr lang="en-US" sz="2400" u="sng" dirty="0">
                <a:solidFill>
                  <a:srgbClr val="FFFFFF"/>
                </a:solidFill>
                <a:latin typeface="Gill Sans Light"/>
                <a:cs typeface="Gill Sans Light"/>
              </a:rPr>
              <a:t>Approach 2:</a:t>
            </a:r>
            <a:r>
              <a:rPr lang="en-US" sz="2400" dirty="0">
                <a:solidFill>
                  <a:srgbClr val="FFFFFF"/>
                </a:solidFill>
                <a:latin typeface="Gill Sans Light"/>
                <a:cs typeface="Gill Sans Light"/>
              </a:rPr>
              <a:t> </a:t>
            </a:r>
            <a:r>
              <a:rPr lang="en-US" sz="2400" dirty="0" smtClean="0">
                <a:solidFill>
                  <a:srgbClr val="FFFFFF"/>
                </a:solidFill>
                <a:latin typeface="Gill Sans Light"/>
                <a:cs typeface="Gill Sans Light"/>
              </a:rPr>
              <a:t> </a:t>
            </a:r>
            <a:r>
              <a:rPr lang="en-US" sz="2400" i="1" dirty="0" smtClean="0">
                <a:solidFill>
                  <a:srgbClr val="FFFFFF"/>
                </a:solidFill>
                <a:latin typeface="Gill Sans Light"/>
                <a:cs typeface="Gill Sans Light"/>
              </a:rPr>
              <a:t>Don’t Care (Lock-free </a:t>
            </a:r>
            <a:r>
              <a:rPr lang="en-US" sz="2400" i="1" dirty="0" err="1" smtClean="0">
                <a:solidFill>
                  <a:srgbClr val="FFFFFF"/>
                </a:solidFill>
                <a:latin typeface="Gill Sans Light"/>
                <a:cs typeface="Gill Sans Light"/>
              </a:rPr>
              <a:t>Async</a:t>
            </a:r>
            <a:r>
              <a:rPr lang="en-US" sz="2400" i="1" dirty="0" smtClean="0">
                <a:solidFill>
                  <a:srgbClr val="FFFFFF"/>
                </a:solidFill>
                <a:latin typeface="Gill Sans Light"/>
                <a:cs typeface="Gill Sans Light"/>
              </a:rPr>
              <a:t>.)</a:t>
            </a:r>
            <a:endParaRPr lang="en-US" sz="2400" i="1" dirty="0">
              <a:solidFill>
                <a:srgbClr val="FFFFFF"/>
              </a:solidFill>
              <a:latin typeface="Gill Sans Light"/>
              <a:cs typeface="Gill Sans Light"/>
            </a:endParaRPr>
          </a:p>
        </p:txBody>
      </p:sp>
    </p:spTree>
    <p:extLst>
      <p:ext uri="{BB962C8B-B14F-4D97-AF65-F5344CB8AC3E}">
        <p14:creationId xmlns:p14="http://schemas.microsoft.com/office/powerpoint/2010/main" val="2414381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62"/>
                                        </p:tgtEl>
                                        <p:attrNameLst>
                                          <p:attrName>style.visibility</p:attrName>
                                        </p:attrNameLst>
                                      </p:cBhvr>
                                      <p:to>
                                        <p:strVal val="visible"/>
                                      </p:to>
                                    </p:set>
                                    <p:animEffect transition="in" filter="fade">
                                      <p:cBhvr>
                                        <p:cTn id="9" dur="500"/>
                                        <p:tgtEl>
                                          <p:spTgt spid="62"/>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ppt_y</p:attrName>
                                        </p:attrNameLst>
                                      </p:cBhvr>
                                      <p:tavLst>
                                        <p:tav tm="0">
                                          <p:val>
                                            <p:strVal val="#ppt_y+#ppt_h*1.125000"/>
                                          </p:val>
                                        </p:tav>
                                        <p:tav tm="100000">
                                          <p:val>
                                            <p:strVal val="#ppt_y"/>
                                          </p:val>
                                        </p:tav>
                                      </p:tavLst>
                                    </p:anim>
                                    <p:animEffect transition="in" filter="wipe(up)">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2" grpId="1"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1" name="TextBox 10"/>
          <p:cNvSpPr txBox="1"/>
          <p:nvPr/>
        </p:nvSpPr>
        <p:spPr>
          <a:xfrm>
            <a:off x="0" y="1388193"/>
            <a:ext cx="9144000" cy="2508379"/>
          </a:xfrm>
          <a:prstGeom prst="rect">
            <a:avLst/>
          </a:prstGeom>
          <a:noFill/>
        </p:spPr>
        <p:txBody>
          <a:bodyPr wrap="square" rtlCol="0">
            <a:spAutoFit/>
          </a:bodyPr>
          <a:lstStyle/>
          <a:p>
            <a:endParaRPr lang="en-US" sz="2800" dirty="0">
              <a:solidFill>
                <a:srgbClr val="000000"/>
              </a:solidFill>
              <a:latin typeface="Gill Sans Light"/>
              <a:cs typeface="Gill Sans Light"/>
            </a:endParaRPr>
          </a:p>
          <a:p>
            <a:endParaRPr lang="en-US" sz="2800" i="1"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a:solidFill>
                <a:srgbClr val="000000"/>
              </a:solidFill>
              <a:latin typeface="Gill Sans Light"/>
              <a:cs typeface="Gill Sans Light"/>
            </a:endParaRPr>
          </a:p>
          <a:p>
            <a:pPr marL="457200" indent="-457200">
              <a:buFontTx/>
              <a:buChar char="-"/>
            </a:pPr>
            <a:r>
              <a:rPr lang="en-US" sz="2800" b="1" dirty="0" smtClean="0">
                <a:solidFill>
                  <a:srgbClr val="000000"/>
                </a:solidFill>
                <a:latin typeface="Gill Sans Light"/>
                <a:cs typeface="Gill Sans Light"/>
              </a:rPr>
              <a:t>Idea</a:t>
            </a:r>
            <a:r>
              <a:rPr lang="en-US" sz="2800" dirty="0" smtClean="0">
                <a:solidFill>
                  <a:srgbClr val="000000"/>
                </a:solidFill>
                <a:latin typeface="Gill Sans Light"/>
                <a:cs typeface="Gill Sans Light"/>
              </a:rPr>
              <a:t> </a:t>
            </a:r>
            <a:r>
              <a:rPr lang="en-US" sz="2400" dirty="0" smtClean="0">
                <a:solidFill>
                  <a:srgbClr val="000000"/>
                </a:solidFill>
                <a:latin typeface="Gill Sans Light"/>
                <a:cs typeface="Gill Sans Light"/>
              </a:rPr>
              <a:t>(‘50s, ‘60s </a:t>
            </a:r>
            <a:r>
              <a:rPr lang="en-US" dirty="0" smtClean="0">
                <a:solidFill>
                  <a:srgbClr val="000000"/>
                </a:solidFill>
                <a:latin typeface="Gill Sans Light"/>
                <a:cs typeface="Gill Sans Light"/>
              </a:rPr>
              <a:t>[Robbins, </a:t>
            </a:r>
            <a:r>
              <a:rPr lang="en-US" dirty="0" err="1" smtClean="0">
                <a:solidFill>
                  <a:srgbClr val="000000"/>
                </a:solidFill>
                <a:latin typeface="Gill Sans Light"/>
                <a:cs typeface="Gill Sans Light"/>
              </a:rPr>
              <a:t>Monro</a:t>
            </a:r>
            <a:r>
              <a:rPr lang="en-US" dirty="0" smtClean="0">
                <a:solidFill>
                  <a:srgbClr val="000000"/>
                </a:solidFill>
                <a:latin typeface="Gill Sans Light"/>
                <a:cs typeface="Gill Sans Light"/>
              </a:rPr>
              <a:t>]</a:t>
            </a:r>
            <a:r>
              <a:rPr lang="en-US" sz="2400" dirty="0" smtClean="0">
                <a:solidFill>
                  <a:srgbClr val="000000"/>
                </a:solidFill>
                <a:latin typeface="Gill Sans Light"/>
                <a:cs typeface="Gill Sans Light"/>
              </a:rPr>
              <a:t>, </a:t>
            </a:r>
            <a:r>
              <a:rPr lang="en-US" sz="1600" dirty="0" smtClean="0">
                <a:solidFill>
                  <a:srgbClr val="000000"/>
                </a:solidFill>
                <a:latin typeface="Gill Sans Light"/>
                <a:cs typeface="Gill Sans Light"/>
              </a:rPr>
              <a:t>[</a:t>
            </a:r>
            <a:r>
              <a:rPr lang="en-US" sz="1600" dirty="0" err="1" smtClean="0">
                <a:solidFill>
                  <a:srgbClr val="000000"/>
                </a:solidFill>
                <a:latin typeface="Gill Sans Light"/>
                <a:cs typeface="Gill Sans Light"/>
              </a:rPr>
              <a:t>Widrow</a:t>
            </a:r>
            <a:r>
              <a:rPr lang="en-US" sz="1600" dirty="0" smtClean="0">
                <a:solidFill>
                  <a:srgbClr val="000000"/>
                </a:solidFill>
                <a:latin typeface="Gill Sans Light"/>
                <a:cs typeface="Gill Sans Light"/>
              </a:rPr>
              <a:t>, Hoff]</a:t>
            </a:r>
            <a:r>
              <a:rPr lang="en-US" sz="2400" dirty="0" smtClean="0">
                <a:solidFill>
                  <a:srgbClr val="000000"/>
                </a:solidFill>
                <a:latin typeface="Gill Sans Light"/>
                <a:cs typeface="Gill Sans Light"/>
              </a:rPr>
              <a:t>): </a:t>
            </a:r>
          </a:p>
          <a:p>
            <a:pPr algn="ctr"/>
            <a:r>
              <a:rPr lang="en-US" sz="2800" dirty="0" smtClean="0">
                <a:solidFill>
                  <a:srgbClr val="000000"/>
                </a:solidFill>
                <a:latin typeface="Gill Sans Light"/>
                <a:cs typeface="Gill Sans Light"/>
              </a:rPr>
              <a:t>Sample a </a:t>
            </a:r>
            <a:r>
              <a:rPr lang="en-US" sz="2800" dirty="0">
                <a:solidFill>
                  <a:srgbClr val="000000"/>
                </a:solidFill>
                <a:latin typeface="Gill Sans Light"/>
                <a:cs typeface="Gill Sans Light"/>
              </a:rPr>
              <a:t>data </a:t>
            </a:r>
            <a:r>
              <a:rPr lang="en-US" sz="2800" dirty="0" smtClean="0">
                <a:solidFill>
                  <a:srgbClr val="000000"/>
                </a:solidFill>
                <a:latin typeface="Gill Sans Light"/>
                <a:cs typeface="Gill Sans Light"/>
              </a:rPr>
              <a:t>point + locally optimize.</a:t>
            </a:r>
            <a:endParaRPr lang="en-US" sz="2800" dirty="0">
              <a:solidFill>
                <a:srgbClr val="000000"/>
              </a:solidFill>
              <a:latin typeface="Gill Sans Light"/>
              <a:cs typeface="Gill Sans Light"/>
            </a:endParaRPr>
          </a:p>
        </p:txBody>
      </p:sp>
      <p:sp>
        <p:nvSpPr>
          <p:cNvPr id="12" name="Rectangle 11"/>
          <p:cNvSpPr/>
          <p:nvPr/>
        </p:nvSpPr>
        <p:spPr>
          <a:xfrm>
            <a:off x="5624840" y="2182036"/>
            <a:ext cx="2675082" cy="618123"/>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loss for data point </a:t>
            </a:r>
            <a:r>
              <a:rPr lang="en-US" sz="2500" dirty="0" err="1" smtClean="0">
                <a:latin typeface="Gill Sans Light"/>
                <a:cs typeface="Gill Sans Light"/>
              </a:rPr>
              <a:t>i</a:t>
            </a:r>
            <a:endParaRPr lang="en-US" sz="2500" dirty="0">
              <a:latin typeface="Gill Sans Light"/>
              <a:cs typeface="Gill Sans Light"/>
            </a:endParaRPr>
          </a:p>
        </p:txBody>
      </p:sp>
      <p:cxnSp>
        <p:nvCxnSpPr>
          <p:cNvPr id="6" name="Curved Connector 5"/>
          <p:cNvCxnSpPr>
            <a:stCxn id="12" idx="1"/>
          </p:cNvCxnSpPr>
          <p:nvPr/>
        </p:nvCxnSpPr>
        <p:spPr>
          <a:xfrm rot="10800000">
            <a:off x="5187462" y="2022016"/>
            <a:ext cx="437381" cy="469083"/>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0" y="4230315"/>
            <a:ext cx="9144000" cy="747856"/>
          </a:xfrm>
          <a:prstGeom prst="rect">
            <a:avLst/>
          </a:prstGeom>
          <a:solidFill>
            <a:srgbClr val="0C1268">
              <a:alpha val="88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latin typeface="Gill Sans Light"/>
                <a:cs typeface="Gill Sans Light"/>
              </a:rPr>
              <a:t>SGD</a:t>
            </a:r>
            <a:r>
              <a:rPr lang="en-US" sz="3000" i="1" dirty="0" smtClean="0">
                <a:latin typeface="Gill Sans Light"/>
                <a:cs typeface="Gill Sans Light"/>
              </a:rPr>
              <a:t>:</a:t>
            </a:r>
            <a:r>
              <a:rPr lang="en-US" sz="3000" i="1" dirty="0">
                <a:latin typeface="Gill Sans Light"/>
                <a:cs typeface="Gill Sans Light"/>
              </a:rPr>
              <a:t>  </a:t>
            </a:r>
            <a:r>
              <a:rPr lang="en-US" sz="3000" dirty="0" smtClean="0">
                <a:latin typeface="Gill Sans Light"/>
                <a:cs typeface="Gill Sans Light"/>
              </a:rPr>
              <a:t>An </a:t>
            </a:r>
            <a:r>
              <a:rPr lang="en-US" sz="3200" i="1" dirty="0" err="1">
                <a:latin typeface="Gill Sans Light"/>
                <a:cs typeface="Gill Sans Light"/>
              </a:rPr>
              <a:t>Über</a:t>
            </a:r>
            <a:r>
              <a:rPr lang="en-US" sz="3000" dirty="0" smtClean="0">
                <a:latin typeface="Gill Sans Light"/>
                <a:cs typeface="Gill Sans Light"/>
              </a:rPr>
              <a:t>-algorithm</a:t>
            </a:r>
            <a:endParaRPr lang="en-US" sz="3000" dirty="0">
              <a:latin typeface="Gill Sans Light"/>
              <a:cs typeface="Gill Sans Light"/>
            </a:endParaRPr>
          </a:p>
        </p:txBody>
      </p:sp>
      <p:pic>
        <p:nvPicPr>
          <p:cNvPr id="5" name="Picture 4"/>
          <p:cNvPicPr>
            <a:picLocks noChangeAspect="1"/>
          </p:cNvPicPr>
          <p:nvPr/>
        </p:nvPicPr>
        <p:blipFill>
          <a:blip r:embed="rId3"/>
          <a:stretch>
            <a:fillRect/>
          </a:stretch>
        </p:blipFill>
        <p:spPr>
          <a:xfrm>
            <a:off x="2917085" y="1143815"/>
            <a:ext cx="3492500" cy="1257300"/>
          </a:xfrm>
          <a:prstGeom prst="rect">
            <a:avLst/>
          </a:prstGeom>
        </p:spPr>
      </p:pic>
      <p:pic>
        <p:nvPicPr>
          <p:cNvPr id="7" name="Picture 6"/>
          <p:cNvPicPr>
            <a:picLocks noChangeAspect="1"/>
          </p:cNvPicPr>
          <p:nvPr/>
        </p:nvPicPr>
        <p:blipFill>
          <a:blip r:embed="rId4"/>
          <a:stretch>
            <a:fillRect/>
          </a:stretch>
        </p:blipFill>
        <p:spPr>
          <a:xfrm>
            <a:off x="1727200" y="5603704"/>
            <a:ext cx="5689600" cy="469900"/>
          </a:xfrm>
          <a:prstGeom prst="rect">
            <a:avLst/>
          </a:prstGeom>
        </p:spPr>
      </p:pic>
    </p:spTree>
    <p:extLst>
      <p:ext uri="{BB962C8B-B14F-4D97-AF65-F5344CB8AC3E}">
        <p14:creationId xmlns:p14="http://schemas.microsoft.com/office/powerpoint/2010/main" val="346700126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Prior to 2011 Work</a:t>
            </a:r>
            <a:endParaRPr lang="en-US" sz="5500" dirty="0">
              <a:solidFill>
                <a:srgbClr val="000000"/>
              </a:solidFill>
              <a:latin typeface="Gill Sans Light"/>
              <a:cs typeface="Gill Sans Light"/>
            </a:endParaRPr>
          </a:p>
        </p:txBody>
      </p:sp>
      <p:sp>
        <p:nvSpPr>
          <p:cNvPr id="13" name="Shape 44"/>
          <p:cNvSpPr txBox="1">
            <a:spLocks/>
          </p:cNvSpPr>
          <p:nvPr/>
        </p:nvSpPr>
        <p:spPr>
          <a:xfrm>
            <a:off x="669727" y="1134189"/>
            <a:ext cx="7804547" cy="442019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sz="1800"/>
            </a:pPr>
            <a:r>
              <a:rPr lang="en-US" sz="1800" dirty="0" smtClean="0">
                <a:solidFill>
                  <a:srgbClr val="000000"/>
                </a:solidFill>
                <a:latin typeface="Gill Sans Light"/>
                <a:cs typeface="Gill Sans Light"/>
              </a:rPr>
              <a:t>Long line of theoretical work since the 60s </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Chazan</a:t>
            </a:r>
            <a:r>
              <a:rPr lang="en-US" sz="2100" dirty="0" smtClean="0">
                <a:solidFill>
                  <a:srgbClr val="000000"/>
                </a:solidFill>
                <a:latin typeface="Gill Sans Light"/>
                <a:cs typeface="Gill Sans Light"/>
              </a:rPr>
              <a:t>, </a:t>
            </a:r>
            <a:r>
              <a:rPr lang="en-US" sz="2100" dirty="0" err="1" smtClean="0">
                <a:solidFill>
                  <a:srgbClr val="000000"/>
                </a:solidFill>
                <a:latin typeface="Gill Sans Light"/>
                <a:cs typeface="Gill Sans Light"/>
              </a:rPr>
              <a:t>Miranker</a:t>
            </a:r>
            <a:r>
              <a:rPr lang="en-US" sz="2100" dirty="0" smtClean="0">
                <a:solidFill>
                  <a:srgbClr val="000000"/>
                </a:solidFill>
                <a:latin typeface="Gill Sans Light"/>
                <a:cs typeface="Gill Sans Light"/>
              </a:rPr>
              <a:t>, 1969]</a:t>
            </a:r>
            <a:endParaRPr lang="en-US" sz="1800" dirty="0" smtClean="0">
              <a:solidFill>
                <a:srgbClr val="000000"/>
              </a:solidFill>
              <a:latin typeface="Gill Sans Light"/>
              <a:cs typeface="Gill Sans Light"/>
            </a:endParaRPr>
          </a:p>
          <a:p>
            <a:pPr>
              <a:defRPr sz="1800"/>
            </a:pPr>
            <a:endParaRPr lang="en-US" sz="1800" dirty="0" smtClean="0">
              <a:solidFill>
                <a:srgbClr val="000000"/>
              </a:solidFill>
              <a:latin typeface="Gill Sans Light"/>
              <a:cs typeface="Gill Sans Light"/>
            </a:endParaRPr>
          </a:p>
          <a:p>
            <a:pPr>
              <a:defRPr sz="1800"/>
            </a:pPr>
            <a:r>
              <a:rPr lang="en-US" sz="1800" dirty="0" smtClean="0">
                <a:solidFill>
                  <a:srgbClr val="000000"/>
                </a:solidFill>
                <a:latin typeface="Gill Sans Light"/>
                <a:cs typeface="Gill Sans Light"/>
              </a:rPr>
              <a:t>Foundational work on Asynchronous Optimization</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Master/Worker model</a:t>
            </a:r>
            <a:r>
              <a:rPr lang="en-US" sz="1800" dirty="0" smtClean="0">
                <a:solidFill>
                  <a:srgbClr val="000000"/>
                </a:solidFill>
                <a:latin typeface="Gill Sans Light"/>
                <a:cs typeface="Gill Sans Light"/>
              </a:rPr>
              <a:t> </a:t>
            </a: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Tsitsiklis</a:t>
            </a:r>
            <a:r>
              <a:rPr lang="en-US" sz="2100" dirty="0" smtClean="0">
                <a:solidFill>
                  <a:srgbClr val="000000"/>
                </a:solidFill>
                <a:latin typeface="Gill Sans Light"/>
                <a:cs typeface="Gill Sans Light"/>
              </a:rPr>
              <a:t>, </a:t>
            </a:r>
            <a:r>
              <a:rPr lang="en-US" sz="2100" dirty="0" err="1" smtClean="0">
                <a:solidFill>
                  <a:srgbClr val="000000"/>
                </a:solidFill>
                <a:latin typeface="Gill Sans Light"/>
                <a:cs typeface="Gill Sans Light"/>
              </a:rPr>
              <a:t>Bertsekas</a:t>
            </a:r>
            <a:r>
              <a:rPr lang="en-US" sz="2100" dirty="0" smtClean="0">
                <a:solidFill>
                  <a:srgbClr val="000000"/>
                </a:solidFill>
                <a:latin typeface="Gill Sans Light"/>
                <a:cs typeface="Gill Sans Light"/>
              </a:rPr>
              <a:t>, 1986, 1989]</a:t>
            </a:r>
            <a:endParaRPr lang="en-US" sz="1800" dirty="0" smtClean="0">
              <a:solidFill>
                <a:srgbClr val="000000"/>
              </a:solidFill>
              <a:latin typeface="Gill Sans Light"/>
              <a:cs typeface="Gill Sans Light"/>
            </a:endParaRPr>
          </a:p>
          <a:p>
            <a:pPr>
              <a:defRPr sz="1800"/>
            </a:pPr>
            <a:endParaRPr lang="en-US" sz="1800" dirty="0" smtClean="0">
              <a:solidFill>
                <a:srgbClr val="000000"/>
              </a:solidFill>
              <a:latin typeface="Gill Sans Light"/>
              <a:cs typeface="Gill Sans Light"/>
            </a:endParaRPr>
          </a:p>
          <a:p>
            <a:pPr>
              <a:defRPr sz="1800"/>
            </a:pPr>
            <a:r>
              <a:rPr lang="en-US" sz="1800" dirty="0" smtClean="0">
                <a:solidFill>
                  <a:srgbClr val="000000"/>
                </a:solidFill>
                <a:latin typeface="Gill Sans Light"/>
                <a:cs typeface="Gill Sans Light"/>
              </a:rPr>
              <a:t>Recent hardware/software advances renewed the interest</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Round-robin approach</a:t>
            </a:r>
            <a:r>
              <a:rPr lang="en-US" sz="2100" i="1" dirty="0" smtClean="0">
                <a:solidFill>
                  <a:srgbClr val="000000"/>
                </a:solidFill>
                <a:latin typeface="Gill Sans Light"/>
                <a:cs typeface="Gill Sans Light"/>
              </a:rPr>
              <a:t> </a:t>
            </a: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Zinkevich</a:t>
            </a:r>
            <a:r>
              <a:rPr lang="en-US" sz="2100" dirty="0" smtClean="0">
                <a:solidFill>
                  <a:srgbClr val="000000"/>
                </a:solidFill>
                <a:latin typeface="Gill Sans Light"/>
                <a:cs typeface="Gill Sans Light"/>
              </a:rPr>
              <a:t>, Langford, </a:t>
            </a:r>
            <a:r>
              <a:rPr lang="en-US" sz="2100" dirty="0" err="1" smtClean="0">
                <a:solidFill>
                  <a:srgbClr val="000000"/>
                </a:solidFill>
                <a:latin typeface="Gill Sans Light"/>
                <a:cs typeface="Gill Sans Light"/>
              </a:rPr>
              <a:t>Smola</a:t>
            </a:r>
            <a:r>
              <a:rPr lang="en-US" sz="2100" dirty="0" smtClean="0">
                <a:solidFill>
                  <a:srgbClr val="000000"/>
                </a:solidFill>
                <a:latin typeface="Gill Sans Light"/>
                <a:cs typeface="Gill Sans Light"/>
              </a:rPr>
              <a:t>, 2009]</a:t>
            </a:r>
            <a:br>
              <a:rPr lang="en-US" sz="2100" dirty="0" smtClean="0">
                <a:solidFill>
                  <a:srgbClr val="000000"/>
                </a:solidFill>
                <a:latin typeface="Gill Sans Light"/>
                <a:cs typeface="Gill Sans Light"/>
              </a:rPr>
            </a:br>
            <a:r>
              <a:rPr lang="en-US" sz="2100" dirty="0" smtClean="0">
                <a:solidFill>
                  <a:srgbClr val="000000"/>
                </a:solidFill>
                <a:latin typeface="Gill Sans Light"/>
                <a:cs typeface="Gill Sans Light"/>
              </a:rPr>
              <a:t>Average Runs [</a:t>
            </a:r>
            <a:r>
              <a:rPr lang="en-US" sz="2100" dirty="0" err="1" smtClean="0">
                <a:solidFill>
                  <a:srgbClr val="000000"/>
                </a:solidFill>
                <a:latin typeface="Gill Sans Light"/>
                <a:cs typeface="Gill Sans Light"/>
              </a:rPr>
              <a:t>Zinkevich</a:t>
            </a:r>
            <a:r>
              <a:rPr lang="en-US" sz="2100" dirty="0" smtClean="0">
                <a:solidFill>
                  <a:srgbClr val="000000"/>
                </a:solidFill>
                <a:latin typeface="Gill Sans Light"/>
                <a:cs typeface="Gill Sans Light"/>
              </a:rPr>
              <a:t> et al., 2009], </a:t>
            </a:r>
            <a:br>
              <a:rPr lang="en-US" sz="2100" dirty="0" smtClean="0">
                <a:solidFill>
                  <a:srgbClr val="000000"/>
                </a:solidFill>
                <a:latin typeface="Gill Sans Light"/>
                <a:cs typeface="Gill Sans Light"/>
              </a:rPr>
            </a:br>
            <a:r>
              <a:rPr lang="en-US" sz="2100" dirty="0" smtClean="0">
                <a:solidFill>
                  <a:srgbClr val="000000"/>
                </a:solidFill>
                <a:latin typeface="Gill Sans Light"/>
                <a:cs typeface="Gill Sans Light"/>
              </a:rPr>
              <a:t>Average Gradients [</a:t>
            </a:r>
            <a:r>
              <a:rPr lang="en-US" sz="2100" dirty="0" err="1" smtClean="0">
                <a:solidFill>
                  <a:srgbClr val="000000"/>
                </a:solidFill>
                <a:latin typeface="Gill Sans Light"/>
                <a:cs typeface="Gill Sans Light"/>
              </a:rPr>
              <a:t>Duchi</a:t>
            </a:r>
            <a:r>
              <a:rPr lang="en-US" sz="2100" dirty="0" smtClean="0">
                <a:solidFill>
                  <a:srgbClr val="000000"/>
                </a:solidFill>
                <a:latin typeface="Gill Sans Light"/>
                <a:cs typeface="Gill Sans Light"/>
              </a:rPr>
              <a:t> et al, </a:t>
            </a:r>
            <a:r>
              <a:rPr lang="en-US" sz="2100" dirty="0" err="1" smtClean="0">
                <a:solidFill>
                  <a:srgbClr val="000000"/>
                </a:solidFill>
                <a:latin typeface="Gill Sans Light"/>
                <a:cs typeface="Gill Sans Light"/>
              </a:rPr>
              <a:t>Dekel</a:t>
            </a:r>
            <a:r>
              <a:rPr lang="en-US" sz="2100" dirty="0" smtClean="0">
                <a:solidFill>
                  <a:srgbClr val="000000"/>
                </a:solidFill>
                <a:latin typeface="Gill Sans Light"/>
                <a:cs typeface="Gill Sans Light"/>
              </a:rPr>
              <a:t> et al. 2010] </a:t>
            </a:r>
            <a:endParaRPr lang="en-US" sz="2100" dirty="0">
              <a:solidFill>
                <a:srgbClr val="000000"/>
              </a:solidFill>
              <a:latin typeface="Gill Sans Light"/>
              <a:cs typeface="Gill Sans Light"/>
            </a:endParaRPr>
          </a:p>
        </p:txBody>
      </p:sp>
      <p:sp>
        <p:nvSpPr>
          <p:cNvPr id="14" name="Rectangle 13"/>
          <p:cNvSpPr/>
          <p:nvPr/>
        </p:nvSpPr>
        <p:spPr>
          <a:xfrm>
            <a:off x="37480" y="5597674"/>
            <a:ext cx="9144000" cy="982542"/>
          </a:xfrm>
          <a:prstGeom prst="rect">
            <a:avLst/>
          </a:prstGeom>
          <a:solidFill>
            <a:srgbClr val="373659">
              <a:alpha val="93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Gill Sans Light"/>
                <a:cs typeface="Gill Sans Light"/>
              </a:rPr>
              <a:t>Issue: </a:t>
            </a:r>
            <a:r>
              <a:rPr lang="en-US" sz="3600" dirty="0" smtClean="0">
                <a:latin typeface="Gill Sans Light"/>
                <a:cs typeface="Gill Sans Light"/>
              </a:rPr>
              <a:t>Synchronization and comm. overheads</a:t>
            </a:r>
            <a:endParaRPr lang="en-US" sz="3600" dirty="0">
              <a:latin typeface="Gill Sans Light"/>
              <a:cs typeface="Gill Sans Light"/>
            </a:endParaRPr>
          </a:p>
        </p:txBody>
      </p:sp>
      <p:sp>
        <p:nvSpPr>
          <p:cNvPr id="15" name="Rectangle 14"/>
          <p:cNvSpPr/>
          <p:nvPr/>
        </p:nvSpPr>
        <p:spPr>
          <a:xfrm>
            <a:off x="37480" y="4423131"/>
            <a:ext cx="9144000" cy="1059103"/>
          </a:xfrm>
          <a:prstGeom prst="rect">
            <a:avLst/>
          </a:prstGeom>
          <a:solidFill>
            <a:srgbClr val="373659">
              <a:alpha val="93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Gill Sans Light"/>
                <a:cs typeface="Gill Sans Light"/>
              </a:rPr>
              <a:t>Many based on “Coordinate” or “Lock” approach</a:t>
            </a:r>
            <a:endParaRPr lang="en-US" sz="3200" dirty="0">
              <a:latin typeface="Gill Sans Light"/>
              <a:cs typeface="Gill Sans Light"/>
            </a:endParaRPr>
          </a:p>
        </p:txBody>
      </p:sp>
      <p:pic>
        <p:nvPicPr>
          <p:cNvPr id="2" name="Picture 1"/>
          <p:cNvPicPr>
            <a:picLocks noChangeAspect="1"/>
          </p:cNvPicPr>
          <p:nvPr/>
        </p:nvPicPr>
        <p:blipFill>
          <a:blip r:embed="rId3"/>
          <a:stretch>
            <a:fillRect/>
          </a:stretch>
        </p:blipFill>
        <p:spPr>
          <a:xfrm>
            <a:off x="8504704" y="4546322"/>
            <a:ext cx="653727" cy="945504"/>
          </a:xfrm>
          <a:prstGeom prst="rect">
            <a:avLst/>
          </a:prstGeom>
        </p:spPr>
      </p:pic>
      <p:sp>
        <p:nvSpPr>
          <p:cNvPr id="7" name="TextBox 6"/>
          <p:cNvSpPr txBox="1"/>
          <p:nvPr/>
        </p:nvSpPr>
        <p:spPr>
          <a:xfrm>
            <a:off x="1440415" y="5261996"/>
            <a:ext cx="6061124" cy="646331"/>
          </a:xfrm>
          <a:prstGeom prst="rect">
            <a:avLst/>
          </a:prstGeom>
          <a:solidFill>
            <a:srgbClr val="CECCFD"/>
          </a:solidFill>
          <a:effectLst>
            <a:outerShdw blurRad="50800" dist="38100" dir="2700000" algn="tl" rotWithShape="0">
              <a:prstClr val="black">
                <a:alpha val="40000"/>
              </a:prstClr>
            </a:outerShdw>
          </a:effectLst>
        </p:spPr>
        <p:txBody>
          <a:bodyPr wrap="square" rtlCol="0">
            <a:spAutoFit/>
          </a:bodyPr>
          <a:lstStyle/>
          <a:p>
            <a:pPr algn="ctr"/>
            <a:r>
              <a:rPr lang="en-US" sz="3600" dirty="0" smtClean="0">
                <a:latin typeface="Gill Sans Light"/>
                <a:cs typeface="Gill Sans Light"/>
              </a:rPr>
              <a:t>Why Coordinate or Lock?</a:t>
            </a:r>
          </a:p>
        </p:txBody>
      </p:sp>
    </p:spTree>
    <p:extLst>
      <p:ext uri="{BB962C8B-B14F-4D97-AF65-F5344CB8AC3E}">
        <p14:creationId xmlns:p14="http://schemas.microsoft.com/office/powerpoint/2010/main" val="727197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363" y="5109833"/>
            <a:ext cx="9115275" cy="1569660"/>
            <a:chOff x="14363" y="5109833"/>
            <a:chExt cx="9115275" cy="1569660"/>
          </a:xfrm>
        </p:grpSpPr>
        <p:pic>
          <p:nvPicPr>
            <p:cNvPr id="10" name="Picture 9"/>
            <p:cNvPicPr>
              <a:picLocks noChangeAspect="1"/>
            </p:cNvPicPr>
            <p:nvPr/>
          </p:nvPicPr>
          <p:blipFill>
            <a:blip r:embed="rId3"/>
            <a:stretch>
              <a:fillRect/>
            </a:stretch>
          </p:blipFill>
          <p:spPr>
            <a:xfrm>
              <a:off x="375569" y="5685614"/>
              <a:ext cx="1276467" cy="874254"/>
            </a:xfrm>
            <a:prstGeom prst="rect">
              <a:avLst/>
            </a:prstGeom>
          </p:spPr>
        </p:pic>
        <p:pic>
          <p:nvPicPr>
            <p:cNvPr id="11" name="Picture 10"/>
            <p:cNvPicPr>
              <a:picLocks noChangeAspect="1"/>
            </p:cNvPicPr>
            <p:nvPr/>
          </p:nvPicPr>
          <p:blipFill>
            <a:blip r:embed="rId4"/>
            <a:stretch>
              <a:fillRect/>
            </a:stretch>
          </p:blipFill>
          <p:spPr>
            <a:xfrm>
              <a:off x="3740045" y="5728904"/>
              <a:ext cx="1801554" cy="662071"/>
            </a:xfrm>
            <a:prstGeom prst="rect">
              <a:avLst/>
            </a:prstGeom>
          </p:spPr>
        </p:pic>
        <p:sp>
          <p:nvSpPr>
            <p:cNvPr id="34" name="TextBox 33"/>
            <p:cNvSpPr txBox="1"/>
            <p:nvPr/>
          </p:nvSpPr>
          <p:spPr>
            <a:xfrm>
              <a:off x="14363" y="5109833"/>
              <a:ext cx="9115275" cy="1569660"/>
            </a:xfrm>
            <a:prstGeom prst="rect">
              <a:avLst/>
            </a:prstGeom>
            <a:noFill/>
          </p:spPr>
          <p:txBody>
            <a:bodyPr wrap="square" rtlCol="0">
              <a:spAutoFit/>
            </a:bodyPr>
            <a:lstStyle/>
            <a:p>
              <a:pPr algn="ctr"/>
              <a:r>
                <a:rPr lang="en-US" sz="2400" b="1" u="sng" dirty="0" smtClean="0">
                  <a:solidFill>
                    <a:srgbClr val="000000"/>
                  </a:solidFill>
                  <a:latin typeface="Gill Sans Light"/>
                  <a:cs typeface="Gill Sans Light"/>
                </a:rPr>
                <a:t>Impact</a:t>
              </a:r>
            </a:p>
            <a:p>
              <a:pPr algn="ctr"/>
              <a:endParaRPr lang="en-US" sz="2400" b="1" u="sng" dirty="0" smtClean="0">
                <a:solidFill>
                  <a:srgbClr val="000000"/>
                </a:solidFill>
                <a:latin typeface="Gill Sans Light"/>
                <a:cs typeface="Gill Sans Light"/>
              </a:endParaRPr>
            </a:p>
            <a:p>
              <a:pPr algn="ctr"/>
              <a:r>
                <a:rPr lang="en-US" sz="2400" dirty="0" smtClean="0">
                  <a:solidFill>
                    <a:srgbClr val="000000"/>
                  </a:solidFill>
                  <a:latin typeface="Gill Sans Light"/>
                  <a:cs typeface="Gill Sans Light"/>
                </a:rPr>
                <a:t>                 Downpour SGD,                      Project Adam</a:t>
              </a:r>
              <a:r>
                <a:rPr lang="en-US" sz="2400" i="1" dirty="0" smtClean="0">
                  <a:solidFill>
                    <a:srgbClr val="000000"/>
                  </a:solidFill>
                  <a:latin typeface="Gill Sans Light"/>
                  <a:cs typeface="Gill Sans Light"/>
                </a:rPr>
                <a:t> use HOGWILD!</a:t>
              </a:r>
            </a:p>
            <a:p>
              <a:pPr algn="ctr"/>
              <a:r>
                <a:rPr lang="en-US" sz="2400" b="1" dirty="0" smtClean="0">
                  <a:solidFill>
                    <a:srgbClr val="000000"/>
                  </a:solidFill>
                  <a:latin typeface="Gill Sans Light"/>
                  <a:cs typeface="Gill Sans Light"/>
                </a:rPr>
                <a:t>Renewed interest</a:t>
              </a:r>
              <a:r>
                <a:rPr lang="en-US" sz="2400" dirty="0" smtClean="0">
                  <a:solidFill>
                    <a:srgbClr val="000000"/>
                  </a:solidFill>
                  <a:latin typeface="Gill Sans Light"/>
                  <a:cs typeface="Gill Sans Light"/>
                </a:rPr>
                <a:t> on </a:t>
              </a:r>
              <a:r>
                <a:rPr lang="en-US" sz="2400" dirty="0" err="1" smtClean="0">
                  <a:solidFill>
                    <a:srgbClr val="000000"/>
                  </a:solidFill>
                  <a:latin typeface="Gill Sans Light"/>
                  <a:cs typeface="Gill Sans Light"/>
                </a:rPr>
                <a:t>async</a:t>
              </a:r>
              <a:r>
                <a:rPr lang="en-US" sz="2400" dirty="0" smtClean="0">
                  <a:solidFill>
                    <a:srgbClr val="000000"/>
                  </a:solidFill>
                  <a:latin typeface="Gill Sans Light"/>
                  <a:cs typeface="Gill Sans Light"/>
                </a:rPr>
                <a:t>. optimization</a:t>
              </a:r>
              <a:endParaRPr lang="en-US" sz="2400" dirty="0">
                <a:solidFill>
                  <a:srgbClr val="000000"/>
                </a:solidFill>
                <a:latin typeface="Gill Sans Light"/>
                <a:cs typeface="Gill Sans Light"/>
              </a:endParaRPr>
            </a:p>
          </p:txBody>
        </p:sp>
      </p:grpSp>
      <p:sp>
        <p:nvSpPr>
          <p:cNvPr id="141" name="Title 140"/>
          <p:cNvSpPr>
            <a:spLocks noGrp="1"/>
          </p:cNvSpPr>
          <p:nvPr>
            <p:ph type="ctrTitle"/>
          </p:nvPr>
        </p:nvSpPr>
        <p:spPr>
          <a:xfrm>
            <a:off x="37480" y="-355789"/>
            <a:ext cx="9144000" cy="1470025"/>
          </a:xfrm>
        </p:spPr>
        <p:txBody>
          <a:bodyPr>
            <a:noAutofit/>
          </a:bodyPr>
          <a:lstStyle/>
          <a:p>
            <a:r>
              <a:rPr lang="en-US" sz="5500" dirty="0" smtClean="0">
                <a:solidFill>
                  <a:srgbClr val="000000"/>
                </a:solidFill>
                <a:latin typeface="Gill Sans Light"/>
                <a:cs typeface="Gill Sans Light"/>
              </a:rPr>
              <a:t>H</a:t>
            </a:r>
            <a:r>
              <a:rPr lang="en-US" dirty="0" smtClean="0">
                <a:solidFill>
                  <a:srgbClr val="000000"/>
                </a:solidFill>
                <a:latin typeface="Gill Sans Light"/>
                <a:cs typeface="Gill Sans Light"/>
              </a:rPr>
              <a:t>OG</a:t>
            </a:r>
            <a:r>
              <a:rPr lang="en-US" sz="5500" dirty="0" smtClean="0">
                <a:solidFill>
                  <a:srgbClr val="000000"/>
                </a:solidFill>
                <a:latin typeface="Gill Sans Light"/>
                <a:cs typeface="Gill Sans Light"/>
              </a:rPr>
              <a:t>W</a:t>
            </a:r>
            <a:r>
              <a:rPr lang="en-US" dirty="0" smtClean="0">
                <a:solidFill>
                  <a:srgbClr val="000000"/>
                </a:solidFill>
                <a:latin typeface="Gill Sans Light"/>
                <a:cs typeface="Gill Sans Light"/>
              </a:rPr>
              <a:t>ILD</a:t>
            </a:r>
            <a:r>
              <a:rPr lang="en-US" sz="5500" dirty="0" smtClean="0">
                <a:solidFill>
                  <a:srgbClr val="000000"/>
                </a:solidFill>
                <a:latin typeface="Gill Sans Light"/>
                <a:cs typeface="Gill Sans Light"/>
              </a:rPr>
              <a:t>! </a:t>
            </a:r>
            <a:r>
              <a:rPr lang="en-US" sz="2000" dirty="0" smtClean="0">
                <a:solidFill>
                  <a:srgbClr val="000000"/>
                </a:solidFill>
                <a:latin typeface="Gill Sans Light"/>
                <a:cs typeface="Gill Sans Light"/>
              </a:rPr>
              <a:t>2011</a:t>
            </a:r>
            <a:endParaRPr lang="en-US" sz="2000" dirty="0">
              <a:solidFill>
                <a:srgbClr val="000000"/>
              </a:solidFill>
              <a:latin typeface="Gill Sans Light"/>
              <a:cs typeface="Gill Sans Light"/>
            </a:endParaRPr>
          </a:p>
        </p:txBody>
      </p:sp>
      <p:pic>
        <p:nvPicPr>
          <p:cNvPr id="2" name="Picture 1"/>
          <p:cNvPicPr>
            <a:picLocks noChangeAspect="1"/>
          </p:cNvPicPr>
          <p:nvPr/>
        </p:nvPicPr>
        <p:blipFill rotWithShape="1">
          <a:blip r:embed="rId5"/>
          <a:srcRect l="12445" r="-1432"/>
          <a:stretch/>
        </p:blipFill>
        <p:spPr>
          <a:xfrm>
            <a:off x="4488445" y="1136588"/>
            <a:ext cx="2077573" cy="919286"/>
          </a:xfrm>
          <a:prstGeom prst="rect">
            <a:avLst/>
          </a:prstGeom>
        </p:spPr>
      </p:pic>
      <p:pic>
        <p:nvPicPr>
          <p:cNvPr id="4" name="Picture 3" descr="brecht-mini.jpg"/>
          <p:cNvPicPr>
            <a:picLocks noChangeAspect="1"/>
          </p:cNvPicPr>
          <p:nvPr/>
        </p:nvPicPr>
        <p:blipFill rotWithShape="1">
          <a:blip r:embed="rId6" cstate="email">
            <a:extLst>
              <a:ext uri="{28A0092B-C50C-407E-A947-70E740481C1C}">
                <a14:useLocalDpi xmlns:a14="http://schemas.microsoft.com/office/drawing/2010/main"/>
              </a:ext>
            </a:extLst>
          </a:blip>
          <a:srcRect r="8057"/>
          <a:stretch/>
        </p:blipFill>
        <p:spPr>
          <a:xfrm>
            <a:off x="3492775" y="1136588"/>
            <a:ext cx="780068" cy="928341"/>
          </a:xfrm>
          <a:prstGeom prst="rect">
            <a:avLst/>
          </a:prstGeom>
        </p:spPr>
      </p:pic>
      <p:sp>
        <p:nvSpPr>
          <p:cNvPr id="5" name="TextBox 4"/>
          <p:cNvSpPr txBox="1"/>
          <p:nvPr/>
        </p:nvSpPr>
        <p:spPr>
          <a:xfrm>
            <a:off x="1301246" y="613642"/>
            <a:ext cx="6537588" cy="477054"/>
          </a:xfrm>
          <a:prstGeom prst="rect">
            <a:avLst/>
          </a:prstGeom>
          <a:noFill/>
        </p:spPr>
        <p:txBody>
          <a:bodyPr wrap="square" rtlCol="0">
            <a:spAutoFit/>
          </a:bodyPr>
          <a:lstStyle/>
          <a:p>
            <a:pPr algn="ctr"/>
            <a:r>
              <a:rPr lang="en-US" sz="2500" i="1" dirty="0" smtClean="0">
                <a:solidFill>
                  <a:srgbClr val="D33072"/>
                </a:solidFill>
                <a:latin typeface="Gill Sans Light"/>
                <a:cs typeface="Gill Sans Light"/>
              </a:rPr>
              <a:t>“Run parallel lock-free SGD without synchronization”</a:t>
            </a:r>
            <a:endParaRPr lang="en-US" sz="2500" i="1" dirty="0">
              <a:latin typeface="Gill Sans Light"/>
              <a:cs typeface="Gill Sans Light"/>
            </a:endParaRPr>
          </a:p>
        </p:txBody>
      </p:sp>
      <p:grpSp>
        <p:nvGrpSpPr>
          <p:cNvPr id="31" name="Group 30"/>
          <p:cNvGrpSpPr/>
          <p:nvPr/>
        </p:nvGrpSpPr>
        <p:grpSpPr>
          <a:xfrm>
            <a:off x="6274461" y="2597714"/>
            <a:ext cx="2775300" cy="2441920"/>
            <a:chOff x="6015088" y="2642379"/>
            <a:chExt cx="2775300" cy="2441920"/>
          </a:xfrm>
        </p:grpSpPr>
        <p:pic>
          <p:nvPicPr>
            <p:cNvPr id="30" name="Picture 29"/>
            <p:cNvPicPr>
              <a:picLocks noChangeAspect="1"/>
            </p:cNvPicPr>
            <p:nvPr/>
          </p:nvPicPr>
          <p:blipFill>
            <a:blip r:embed="rId7"/>
            <a:stretch>
              <a:fillRect/>
            </a:stretch>
          </p:blipFill>
          <p:spPr>
            <a:xfrm>
              <a:off x="6015088" y="2924769"/>
              <a:ext cx="2775300" cy="2159530"/>
            </a:xfrm>
            <a:prstGeom prst="rect">
              <a:avLst/>
            </a:prstGeom>
          </p:spPr>
        </p:pic>
        <p:sp>
          <p:nvSpPr>
            <p:cNvPr id="32" name="TextBox 31"/>
            <p:cNvSpPr txBox="1"/>
            <p:nvPr/>
          </p:nvSpPr>
          <p:spPr>
            <a:xfrm>
              <a:off x="6493341" y="2642379"/>
              <a:ext cx="2105971" cy="353943"/>
            </a:xfrm>
            <a:prstGeom prst="rect">
              <a:avLst/>
            </a:prstGeom>
            <a:solidFill>
              <a:srgbClr val="CECCFD"/>
            </a:solidFill>
          </p:spPr>
          <p:txBody>
            <a:bodyPr wrap="none" rtlCol="0">
              <a:spAutoFit/>
            </a:bodyPr>
            <a:lstStyle/>
            <a:p>
              <a:r>
                <a:rPr lang="en-US" sz="1700" b="1" dirty="0" smtClean="0">
                  <a:latin typeface="Gill Sans Light"/>
                  <a:cs typeface="Gill Sans Light"/>
                </a:rPr>
                <a:t>SVM RCV1 (10 cores)</a:t>
              </a:r>
              <a:endParaRPr lang="en-US" sz="1700" b="1" dirty="0">
                <a:latin typeface="Gill Sans Light"/>
                <a:cs typeface="Gill Sans Light"/>
              </a:endParaRPr>
            </a:p>
          </p:txBody>
        </p:sp>
      </p:grpSp>
      <p:pic>
        <p:nvPicPr>
          <p:cNvPr id="7" name="Picture 6"/>
          <p:cNvPicPr>
            <a:picLocks noChangeAspect="1"/>
          </p:cNvPicPr>
          <p:nvPr/>
        </p:nvPicPr>
        <p:blipFill rotWithShape="1">
          <a:blip r:embed="rId8"/>
          <a:srcRect l="30418" t="6744" r="27705" b="52765"/>
          <a:stretch/>
        </p:blipFill>
        <p:spPr>
          <a:xfrm>
            <a:off x="2517910" y="1136589"/>
            <a:ext cx="759262" cy="919286"/>
          </a:xfrm>
          <a:prstGeom prst="rect">
            <a:avLst/>
          </a:prstGeom>
        </p:spPr>
      </p:pic>
      <p:sp>
        <p:nvSpPr>
          <p:cNvPr id="18" name="Rectangle 17"/>
          <p:cNvSpPr/>
          <p:nvPr/>
        </p:nvSpPr>
        <p:spPr>
          <a:xfrm>
            <a:off x="2606563" y="1992779"/>
            <a:ext cx="581957" cy="338554"/>
          </a:xfrm>
          <a:prstGeom prst="rect">
            <a:avLst/>
          </a:prstGeom>
        </p:spPr>
        <p:txBody>
          <a:bodyPr wrap="square">
            <a:spAutoFit/>
          </a:bodyPr>
          <a:lstStyle/>
          <a:p>
            <a:pPr algn="ctr"/>
            <a:r>
              <a:rPr lang="en-US" sz="1600" dirty="0" err="1" smtClean="0">
                <a:latin typeface="Gill Sans Light"/>
                <a:cs typeface="Gill Sans Light"/>
              </a:rPr>
              <a:t>Niu</a:t>
            </a:r>
            <a:endParaRPr lang="en-US" sz="1600" dirty="0">
              <a:latin typeface="Gill Sans Light"/>
              <a:cs typeface="Gill Sans Light"/>
            </a:endParaRPr>
          </a:p>
        </p:txBody>
      </p:sp>
      <p:sp>
        <p:nvSpPr>
          <p:cNvPr id="19" name="Rectangle 18"/>
          <p:cNvSpPr/>
          <p:nvPr/>
        </p:nvSpPr>
        <p:spPr>
          <a:xfrm>
            <a:off x="3514217" y="1992779"/>
            <a:ext cx="737184" cy="338554"/>
          </a:xfrm>
          <a:prstGeom prst="rect">
            <a:avLst/>
          </a:prstGeom>
        </p:spPr>
        <p:txBody>
          <a:bodyPr wrap="square">
            <a:spAutoFit/>
          </a:bodyPr>
          <a:lstStyle/>
          <a:p>
            <a:pPr algn="ctr"/>
            <a:r>
              <a:rPr lang="en-US" sz="1600" dirty="0" err="1" smtClean="0">
                <a:latin typeface="Gill Sans Light"/>
                <a:cs typeface="Gill Sans Light"/>
              </a:rPr>
              <a:t>Recht</a:t>
            </a:r>
            <a:endParaRPr lang="en-US" sz="1600" dirty="0">
              <a:latin typeface="Gill Sans Light"/>
              <a:cs typeface="Gill Sans Light"/>
            </a:endParaRPr>
          </a:p>
        </p:txBody>
      </p:sp>
      <p:sp>
        <p:nvSpPr>
          <p:cNvPr id="14" name="Rectangle 13"/>
          <p:cNvSpPr/>
          <p:nvPr/>
        </p:nvSpPr>
        <p:spPr>
          <a:xfrm>
            <a:off x="4755736" y="1962001"/>
            <a:ext cx="424853" cy="369332"/>
          </a:xfrm>
          <a:prstGeom prst="rect">
            <a:avLst/>
          </a:prstGeom>
        </p:spPr>
        <p:txBody>
          <a:bodyPr wrap="none">
            <a:spAutoFit/>
          </a:bodyPr>
          <a:lstStyle/>
          <a:p>
            <a:r>
              <a:rPr lang="en-US" dirty="0" err="1" smtClean="0">
                <a:latin typeface="Gill Sans Light"/>
                <a:cs typeface="Gill Sans Light"/>
              </a:rPr>
              <a:t>Ré</a:t>
            </a:r>
            <a:endParaRPr lang="en-US" dirty="0">
              <a:latin typeface="Gill Sans Light"/>
              <a:cs typeface="Gill Sans Light"/>
            </a:endParaRPr>
          </a:p>
        </p:txBody>
      </p:sp>
      <p:sp>
        <p:nvSpPr>
          <p:cNvPr id="23" name="Rectangle 22"/>
          <p:cNvSpPr/>
          <p:nvPr/>
        </p:nvSpPr>
        <p:spPr>
          <a:xfrm>
            <a:off x="5730258" y="1962001"/>
            <a:ext cx="838691" cy="369332"/>
          </a:xfrm>
          <a:prstGeom prst="rect">
            <a:avLst/>
          </a:prstGeom>
        </p:spPr>
        <p:txBody>
          <a:bodyPr wrap="none">
            <a:spAutoFit/>
          </a:bodyPr>
          <a:lstStyle/>
          <a:p>
            <a:r>
              <a:rPr lang="en-US" dirty="0" smtClean="0">
                <a:latin typeface="Gill Sans Light"/>
                <a:cs typeface="Gill Sans Light"/>
              </a:rPr>
              <a:t>Wright</a:t>
            </a:r>
            <a:endParaRPr lang="en-US" dirty="0">
              <a:latin typeface="Gill Sans Light"/>
              <a:cs typeface="Gill Sans Light"/>
            </a:endParaRPr>
          </a:p>
        </p:txBody>
      </p:sp>
      <p:pic>
        <p:nvPicPr>
          <p:cNvPr id="16" name="Picture 15" descr="bipartit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611" y="2593344"/>
            <a:ext cx="1832064" cy="2431443"/>
          </a:xfrm>
          <a:prstGeom prst="rect">
            <a:avLst/>
          </a:prstGeom>
        </p:spPr>
      </p:pic>
      <p:grpSp>
        <p:nvGrpSpPr>
          <p:cNvPr id="28" name="Group 27"/>
          <p:cNvGrpSpPr>
            <a:grpSpLocks noChangeAspect="1"/>
          </p:cNvGrpSpPr>
          <p:nvPr/>
        </p:nvGrpSpPr>
        <p:grpSpPr>
          <a:xfrm>
            <a:off x="2924242" y="2809843"/>
            <a:ext cx="2990154" cy="2101049"/>
            <a:chOff x="2042886" y="1717210"/>
            <a:chExt cx="4271649" cy="3001498"/>
          </a:xfrm>
        </p:grpSpPr>
        <p:sp>
          <p:nvSpPr>
            <p:cNvPr id="29" name="Rectangle 28"/>
            <p:cNvSpPr/>
            <p:nvPr/>
          </p:nvSpPr>
          <p:spPr>
            <a:xfrm>
              <a:off x="2057317" y="2207835"/>
              <a:ext cx="4257218"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2295" y="2434567"/>
              <a:ext cx="3858710" cy="2154302"/>
            </a:xfrm>
            <a:prstGeom prst="rect">
              <a:avLst/>
            </a:prstGeom>
          </p:spPr>
        </p:pic>
        <p:sp>
          <p:nvSpPr>
            <p:cNvPr id="35" name="Rectangle 34"/>
            <p:cNvSpPr/>
            <p:nvPr/>
          </p:nvSpPr>
          <p:spPr>
            <a:xfrm>
              <a:off x="2042886" y="1717210"/>
              <a:ext cx="3718466"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latin typeface="Gill Sans Light"/>
                  <a:cs typeface="Gill Sans Light"/>
                </a:rPr>
                <a:t>Each processor in parallel</a:t>
              </a:r>
              <a:endParaRPr lang="en-US" b="1" dirty="0">
                <a:solidFill>
                  <a:schemeClr val="bg1"/>
                </a:solidFill>
                <a:latin typeface="Gill Sans Light"/>
                <a:cs typeface="Gill Sans Light"/>
              </a:endParaRPr>
            </a:p>
          </p:txBody>
        </p:sp>
      </p:grpSp>
    </p:spTree>
    <p:extLst>
      <p:ext uri="{BB962C8B-B14F-4D97-AF65-F5344CB8AC3E}">
        <p14:creationId xmlns:p14="http://schemas.microsoft.com/office/powerpoint/2010/main" val="1735952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up)">
                                      <p:cBhvr>
                                        <p:cTn id="12" dur="500"/>
                                        <p:tgtEl>
                                          <p:spTgt spid="28"/>
                                        </p:tgtEl>
                                      </p:cBhvr>
                                    </p:animEffect>
                                  </p:childTnLst>
                                </p:cTn>
                              </p:par>
                              <p:par>
                                <p:cTn id="13" presetID="1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ppt_x</p:attrName>
                                        </p:attrNameLst>
                                      </p:cBhvr>
                                      <p:tavLst>
                                        <p:tav tm="0">
                                          <p:val>
                                            <p:strVal val="#ppt_x+#ppt_w*1.125000"/>
                                          </p:val>
                                        </p:tav>
                                        <p:tav tm="100000">
                                          <p:val>
                                            <p:strVal val="#ppt_x"/>
                                          </p:val>
                                        </p:tav>
                                      </p:tavLst>
                                    </p:anim>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Challenges in Analysis</a:t>
            </a:r>
            <a:endParaRPr lang="en-US" sz="5400" dirty="0">
              <a:latin typeface="Gill Sans Light"/>
              <a:cs typeface="Gill Sans Light"/>
            </a:endParaRPr>
          </a:p>
        </p:txBody>
      </p:sp>
    </p:spTree>
    <p:extLst>
      <p:ext uri="{BB962C8B-B14F-4D97-AF65-F5344CB8AC3E}">
        <p14:creationId xmlns:p14="http://schemas.microsoft.com/office/powerpoint/2010/main" val="142273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Challenges in </a:t>
            </a:r>
            <a:r>
              <a:rPr lang="en-US" sz="4500" dirty="0" err="1" smtClean="0">
                <a:solidFill>
                  <a:srgbClr val="000000"/>
                </a:solidFill>
                <a:latin typeface="Gill Sans Light"/>
                <a:cs typeface="Gill Sans Light"/>
              </a:rPr>
              <a:t>Hogwild</a:t>
            </a:r>
            <a:r>
              <a:rPr lang="en-US" sz="4500" dirty="0" smtClean="0">
                <a:solidFill>
                  <a:srgbClr val="000000"/>
                </a:solidFill>
                <a:latin typeface="Gill Sans Light"/>
                <a:cs typeface="Gill Sans Light"/>
              </a:rPr>
              <a:t>!</a:t>
            </a:r>
            <a:endParaRPr lang="en-US" sz="4500" dirty="0">
              <a:solidFill>
                <a:srgbClr val="000000"/>
              </a:solidFill>
              <a:latin typeface="Gill Sans Light"/>
              <a:cs typeface="Gill Sans Light"/>
            </a:endParaRPr>
          </a:p>
        </p:txBody>
      </p:sp>
      <p:grpSp>
        <p:nvGrpSpPr>
          <p:cNvPr id="51" name="Group 50"/>
          <p:cNvGrpSpPr/>
          <p:nvPr/>
        </p:nvGrpSpPr>
        <p:grpSpPr>
          <a:xfrm>
            <a:off x="1205405" y="2201793"/>
            <a:ext cx="2210624" cy="630646"/>
            <a:chOff x="516129" y="2612620"/>
            <a:chExt cx="2210624" cy="630646"/>
          </a:xfrm>
        </p:grpSpPr>
        <p:pic>
          <p:nvPicPr>
            <p:cNvPr id="52" name="Picture 51"/>
            <p:cNvPicPr>
              <a:picLocks noChangeAspect="1"/>
            </p:cNvPicPr>
            <p:nvPr/>
          </p:nvPicPr>
          <p:blipFill>
            <a:blip r:embed="rId3"/>
            <a:stretch>
              <a:fillRect/>
            </a:stretch>
          </p:blipFill>
          <p:spPr>
            <a:xfrm>
              <a:off x="2096107" y="2612620"/>
              <a:ext cx="630646" cy="630646"/>
            </a:xfrm>
            <a:prstGeom prst="rect">
              <a:avLst/>
            </a:prstGeom>
          </p:spPr>
        </p:pic>
        <p:sp>
          <p:nvSpPr>
            <p:cNvPr id="53" name="TextBox 52"/>
            <p:cNvSpPr txBox="1"/>
            <p:nvPr/>
          </p:nvSpPr>
          <p:spPr>
            <a:xfrm>
              <a:off x="516129" y="2704805"/>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1</a:t>
              </a:r>
              <a:endParaRPr lang="en-US" sz="2300" dirty="0">
                <a:solidFill>
                  <a:srgbClr val="000000"/>
                </a:solidFill>
                <a:latin typeface="Gill Sans Light"/>
                <a:cs typeface="Gill Sans Light"/>
              </a:endParaRPr>
            </a:p>
          </p:txBody>
        </p:sp>
      </p:grpSp>
      <p:grpSp>
        <p:nvGrpSpPr>
          <p:cNvPr id="54" name="Group 53"/>
          <p:cNvGrpSpPr/>
          <p:nvPr/>
        </p:nvGrpSpPr>
        <p:grpSpPr>
          <a:xfrm>
            <a:off x="1205405" y="3128764"/>
            <a:ext cx="2210624" cy="630646"/>
            <a:chOff x="516129" y="3539591"/>
            <a:chExt cx="2210624" cy="630646"/>
          </a:xfrm>
        </p:grpSpPr>
        <p:pic>
          <p:nvPicPr>
            <p:cNvPr id="55" name="Picture 54"/>
            <p:cNvPicPr>
              <a:picLocks noChangeAspect="1"/>
            </p:cNvPicPr>
            <p:nvPr/>
          </p:nvPicPr>
          <p:blipFill>
            <a:blip r:embed="rId3"/>
            <a:stretch>
              <a:fillRect/>
            </a:stretch>
          </p:blipFill>
          <p:spPr>
            <a:xfrm>
              <a:off x="2096107" y="3539591"/>
              <a:ext cx="630646" cy="630646"/>
            </a:xfrm>
            <a:prstGeom prst="rect">
              <a:avLst/>
            </a:prstGeom>
          </p:spPr>
        </p:pic>
        <p:sp>
          <p:nvSpPr>
            <p:cNvPr id="56" name="TextBox 55"/>
            <p:cNvSpPr txBox="1"/>
            <p:nvPr/>
          </p:nvSpPr>
          <p:spPr>
            <a:xfrm>
              <a:off x="516129" y="3631776"/>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2</a:t>
              </a:r>
              <a:endParaRPr lang="en-US" sz="2300" dirty="0">
                <a:solidFill>
                  <a:srgbClr val="000000"/>
                </a:solidFill>
                <a:latin typeface="Gill Sans Light"/>
                <a:cs typeface="Gill Sans Light"/>
              </a:endParaRPr>
            </a:p>
          </p:txBody>
        </p:sp>
      </p:grpSp>
      <p:grpSp>
        <p:nvGrpSpPr>
          <p:cNvPr id="57" name="Group 56"/>
          <p:cNvGrpSpPr/>
          <p:nvPr/>
        </p:nvGrpSpPr>
        <p:grpSpPr>
          <a:xfrm>
            <a:off x="1205405" y="4699135"/>
            <a:ext cx="2210624" cy="630646"/>
            <a:chOff x="516129" y="5109962"/>
            <a:chExt cx="2210624" cy="630646"/>
          </a:xfrm>
        </p:grpSpPr>
        <p:pic>
          <p:nvPicPr>
            <p:cNvPr id="58" name="Picture 57"/>
            <p:cNvPicPr>
              <a:picLocks noChangeAspect="1"/>
            </p:cNvPicPr>
            <p:nvPr/>
          </p:nvPicPr>
          <p:blipFill>
            <a:blip r:embed="rId3"/>
            <a:stretch>
              <a:fillRect/>
            </a:stretch>
          </p:blipFill>
          <p:spPr>
            <a:xfrm>
              <a:off x="2096107" y="5109962"/>
              <a:ext cx="630646" cy="630646"/>
            </a:xfrm>
            <a:prstGeom prst="rect">
              <a:avLst/>
            </a:prstGeom>
          </p:spPr>
        </p:pic>
        <p:sp>
          <p:nvSpPr>
            <p:cNvPr id="59" name="TextBox 58"/>
            <p:cNvSpPr txBox="1"/>
            <p:nvPr/>
          </p:nvSpPr>
          <p:spPr>
            <a:xfrm>
              <a:off x="516129" y="5202147"/>
              <a:ext cx="1556599"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P</a:t>
              </a:r>
              <a:endParaRPr lang="en-US" sz="2300" dirty="0">
                <a:solidFill>
                  <a:srgbClr val="000000"/>
                </a:solidFill>
                <a:latin typeface="Gill Sans Light"/>
                <a:cs typeface="Gill Sans Light"/>
              </a:endParaRPr>
            </a:p>
          </p:txBody>
        </p:sp>
      </p:grpSp>
      <p:pic>
        <p:nvPicPr>
          <p:cNvPr id="60" name="Picture 5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286" y="4017022"/>
            <a:ext cx="63500" cy="419100"/>
          </a:xfrm>
          <a:prstGeom prst="rect">
            <a:avLst/>
          </a:prstGeom>
        </p:spPr>
      </p:pic>
      <p:grpSp>
        <p:nvGrpSpPr>
          <p:cNvPr id="61" name="Group 60"/>
          <p:cNvGrpSpPr/>
          <p:nvPr/>
        </p:nvGrpSpPr>
        <p:grpSpPr>
          <a:xfrm>
            <a:off x="4873984" y="1735005"/>
            <a:ext cx="513019" cy="3979417"/>
            <a:chOff x="4467482" y="2298908"/>
            <a:chExt cx="513019" cy="3979417"/>
          </a:xfrm>
        </p:grpSpPr>
        <p:sp>
          <p:nvSpPr>
            <p:cNvPr id="62" name="Rectangle 61"/>
            <p:cNvSpPr>
              <a:spLocks/>
            </p:cNvSpPr>
            <p:nvPr/>
          </p:nvSpPr>
          <p:spPr>
            <a:xfrm>
              <a:off x="4467482" y="2298908"/>
              <a:ext cx="513019" cy="3979417"/>
            </a:xfrm>
            <a:prstGeom prst="rect">
              <a:avLst/>
            </a:prstGeom>
            <a:solidFill>
              <a:srgbClr val="5DDDA6"/>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ectangle 62"/>
            <p:cNvSpPr>
              <a:spLocks noChangeAspect="1"/>
            </p:cNvSpPr>
            <p:nvPr/>
          </p:nvSpPr>
          <p:spPr>
            <a:xfrm>
              <a:off x="4540836" y="238572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ectangle 63"/>
            <p:cNvSpPr>
              <a:spLocks noChangeAspect="1"/>
            </p:cNvSpPr>
            <p:nvPr/>
          </p:nvSpPr>
          <p:spPr>
            <a:xfrm>
              <a:off x="4540836" y="292231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ectangle 64"/>
            <p:cNvSpPr>
              <a:spLocks noChangeAspect="1"/>
            </p:cNvSpPr>
            <p:nvPr/>
          </p:nvSpPr>
          <p:spPr>
            <a:xfrm>
              <a:off x="4540836" y="345891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6" name="Rectangle 65"/>
            <p:cNvSpPr>
              <a:spLocks noChangeAspect="1"/>
            </p:cNvSpPr>
            <p:nvPr/>
          </p:nvSpPr>
          <p:spPr>
            <a:xfrm>
              <a:off x="4540836" y="586776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ectangle 66"/>
            <p:cNvSpPr>
              <a:spLocks noChangeAspect="1"/>
            </p:cNvSpPr>
            <p:nvPr/>
          </p:nvSpPr>
          <p:spPr>
            <a:xfrm>
              <a:off x="4540836" y="5331168"/>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ectangle 67"/>
            <p:cNvSpPr>
              <a:spLocks noChangeAspect="1"/>
            </p:cNvSpPr>
            <p:nvPr/>
          </p:nvSpPr>
          <p:spPr>
            <a:xfrm>
              <a:off x="4540836" y="399550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9" name="Picture 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97" y="4637399"/>
              <a:ext cx="63500" cy="419100"/>
            </a:xfrm>
            <a:prstGeom prst="rect">
              <a:avLst/>
            </a:prstGeom>
          </p:spPr>
        </p:pic>
      </p:grpSp>
      <p:sp>
        <p:nvSpPr>
          <p:cNvPr id="70" name="TextBox 69"/>
          <p:cNvSpPr txBox="1"/>
          <p:nvPr/>
        </p:nvSpPr>
        <p:spPr>
          <a:xfrm>
            <a:off x="4124301" y="1079215"/>
            <a:ext cx="2065996" cy="446276"/>
          </a:xfrm>
          <a:prstGeom prst="rect">
            <a:avLst/>
          </a:prstGeom>
          <a:noFill/>
        </p:spPr>
        <p:txBody>
          <a:bodyPr wrap="none" rtlCol="0">
            <a:spAutoFit/>
          </a:bodyPr>
          <a:lstStyle/>
          <a:p>
            <a:r>
              <a:rPr lang="en-US" sz="2300" dirty="0" smtClean="0">
                <a:solidFill>
                  <a:srgbClr val="000000"/>
                </a:solidFill>
                <a:latin typeface="Gill Sans Light"/>
                <a:cs typeface="Gill Sans Light"/>
              </a:rPr>
              <a:t>Shared Memory</a:t>
            </a:r>
            <a:endParaRPr lang="en-US" sz="2300" dirty="0">
              <a:solidFill>
                <a:srgbClr val="000000"/>
              </a:solidFill>
              <a:latin typeface="Gill Sans Light"/>
              <a:cs typeface="Gill Sans Light"/>
            </a:endParaRPr>
          </a:p>
        </p:txBody>
      </p:sp>
      <p:grpSp>
        <p:nvGrpSpPr>
          <p:cNvPr id="71" name="Group 70"/>
          <p:cNvGrpSpPr/>
          <p:nvPr/>
        </p:nvGrpSpPr>
        <p:grpSpPr>
          <a:xfrm>
            <a:off x="3416029" y="1955735"/>
            <a:ext cx="1531309" cy="536595"/>
            <a:chOff x="4445202" y="1691992"/>
            <a:chExt cx="1531309" cy="536595"/>
          </a:xfrm>
        </p:grpSpPr>
        <p:cxnSp>
          <p:nvCxnSpPr>
            <p:cNvPr id="72" name="Straight Arrow Connector 71"/>
            <p:cNvCxnSpPr>
              <a:stCxn id="52" idx="3"/>
              <a:endCxn id="63" idx="1"/>
            </p:cNvCxnSpPr>
            <p:nvPr/>
          </p:nvCxnSpPr>
          <p:spPr>
            <a:xfrm flipV="1">
              <a:off x="4445202" y="1691992"/>
              <a:ext cx="1531309" cy="5254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52" idx="3"/>
              <a:endCxn id="64" idx="1"/>
            </p:cNvCxnSpPr>
            <p:nvPr/>
          </p:nvCxnSpPr>
          <p:spPr>
            <a:xfrm>
              <a:off x="4445202" y="2217467"/>
              <a:ext cx="1531309" cy="111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3416029" y="3565520"/>
            <a:ext cx="1531309" cy="1872255"/>
            <a:chOff x="4445202" y="3301777"/>
            <a:chExt cx="1531309" cy="1872255"/>
          </a:xfrm>
        </p:grpSpPr>
        <p:cxnSp>
          <p:nvCxnSpPr>
            <p:cNvPr id="75" name="Straight Arrow Connector 74"/>
            <p:cNvCxnSpPr>
              <a:stCxn id="58" idx="3"/>
              <a:endCxn id="68" idx="1"/>
            </p:cNvCxnSpPr>
            <p:nvPr/>
          </p:nvCxnSpPr>
          <p:spPr>
            <a:xfrm flipV="1">
              <a:off x="4445202" y="3301777"/>
              <a:ext cx="1531309" cy="14130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8" idx="3"/>
              <a:endCxn id="66" idx="1"/>
            </p:cNvCxnSpPr>
            <p:nvPr/>
          </p:nvCxnSpPr>
          <p:spPr>
            <a:xfrm>
              <a:off x="4445202" y="4714809"/>
              <a:ext cx="1531309" cy="4592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8" idx="3"/>
              <a:endCxn id="67" idx="1"/>
            </p:cNvCxnSpPr>
            <p:nvPr/>
          </p:nvCxnSpPr>
          <p:spPr>
            <a:xfrm flipV="1">
              <a:off x="4445202" y="4637436"/>
              <a:ext cx="1531309" cy="773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416029" y="2492330"/>
            <a:ext cx="1531309" cy="2945445"/>
            <a:chOff x="4445202" y="2228587"/>
            <a:chExt cx="1531309" cy="2945445"/>
          </a:xfrm>
        </p:grpSpPr>
        <p:cxnSp>
          <p:nvCxnSpPr>
            <p:cNvPr id="79" name="Straight Arrow Connector 78"/>
            <p:cNvCxnSpPr>
              <a:stCxn id="55" idx="3"/>
              <a:endCxn id="64" idx="1"/>
            </p:cNvCxnSpPr>
            <p:nvPr/>
          </p:nvCxnSpPr>
          <p:spPr>
            <a:xfrm flipV="1">
              <a:off x="4445202" y="2228587"/>
              <a:ext cx="1531309" cy="9158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5" idx="3"/>
              <a:endCxn id="68" idx="1"/>
            </p:cNvCxnSpPr>
            <p:nvPr/>
          </p:nvCxnSpPr>
          <p:spPr>
            <a:xfrm>
              <a:off x="4445202" y="3144438"/>
              <a:ext cx="1531309" cy="1573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55" idx="3"/>
              <a:endCxn id="66" idx="1"/>
            </p:cNvCxnSpPr>
            <p:nvPr/>
          </p:nvCxnSpPr>
          <p:spPr>
            <a:xfrm>
              <a:off x="4445202" y="3144438"/>
              <a:ext cx="1531309" cy="20295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55" idx="3"/>
              <a:endCxn id="65" idx="1"/>
            </p:cNvCxnSpPr>
            <p:nvPr/>
          </p:nvCxnSpPr>
          <p:spPr>
            <a:xfrm flipV="1">
              <a:off x="4445202" y="2765182"/>
              <a:ext cx="1531309" cy="379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498306" y="2736204"/>
            <a:ext cx="3535656" cy="1154162"/>
          </a:xfrm>
          <a:prstGeom prst="rect">
            <a:avLst/>
          </a:prstGeom>
          <a:solidFill>
            <a:srgbClr val="CECCFD">
              <a:alpha val="66000"/>
            </a:srgbClr>
          </a:solidFill>
          <a:effectLst>
            <a:outerShdw blurRad="50800" dist="38100" dir="2700000" algn="tl" rotWithShape="0">
              <a:prstClr val="black">
                <a:alpha val="40000"/>
              </a:prstClr>
            </a:outerShdw>
          </a:effectLst>
        </p:spPr>
        <p:txBody>
          <a:bodyPr wrap="square">
            <a:spAutoFit/>
          </a:bodyPr>
          <a:lstStyle/>
          <a:p>
            <a:pPr algn="ctr"/>
            <a:r>
              <a:rPr lang="en-US" sz="2300" b="1" dirty="0">
                <a:latin typeface="Gill Sans Light"/>
                <a:cs typeface="Gill Sans Light"/>
              </a:rPr>
              <a:t>Issues:</a:t>
            </a:r>
          </a:p>
          <a:p>
            <a:pPr algn="ctr"/>
            <a:r>
              <a:rPr lang="en-US" sz="2300" dirty="0">
                <a:latin typeface="Gill Sans Light"/>
                <a:cs typeface="Gill Sans Light"/>
              </a:rPr>
              <a:t>1. updates can be </a:t>
            </a:r>
            <a:r>
              <a:rPr lang="en-US" sz="2300" dirty="0" smtClean="0">
                <a:latin typeface="Gill Sans Light"/>
                <a:cs typeface="Gill Sans Light"/>
              </a:rPr>
              <a:t>old </a:t>
            </a:r>
          </a:p>
          <a:p>
            <a:pPr algn="ctr"/>
            <a:r>
              <a:rPr lang="en-US" sz="2300" dirty="0" smtClean="0">
                <a:latin typeface="Gill Sans Light"/>
                <a:cs typeface="Gill Sans Light"/>
              </a:rPr>
              <a:t>2</a:t>
            </a:r>
            <a:r>
              <a:rPr lang="en-US" sz="2300" dirty="0">
                <a:latin typeface="Gill Sans Light"/>
                <a:cs typeface="Gill Sans Light"/>
              </a:rPr>
              <a:t>. </a:t>
            </a:r>
            <a:r>
              <a:rPr lang="en-US" sz="2300" dirty="0" smtClean="0">
                <a:latin typeface="Gill Sans Light"/>
                <a:cs typeface="Gill Sans Light"/>
              </a:rPr>
              <a:t>results can overwritten</a:t>
            </a:r>
            <a:endParaRPr lang="en-US" sz="2300" dirty="0">
              <a:latin typeface="Gill Sans Light"/>
              <a:cs typeface="Gill Sans Light"/>
            </a:endParaRPr>
          </a:p>
        </p:txBody>
      </p:sp>
      <p:sp>
        <p:nvSpPr>
          <p:cNvPr id="38" name="Rounded Rectangle 37"/>
          <p:cNvSpPr/>
          <p:nvPr/>
        </p:nvSpPr>
        <p:spPr>
          <a:xfrm>
            <a:off x="1205405" y="5839304"/>
            <a:ext cx="7133340" cy="781569"/>
          </a:xfrm>
          <a:prstGeom prst="roundRect">
            <a:avLst>
              <a:gd name="adj" fmla="val 9379"/>
            </a:avLst>
          </a:prstGeom>
          <a:solidFill>
            <a:srgbClr val="0E1730">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Light"/>
                <a:cs typeface="Gill Sans Light"/>
              </a:rPr>
              <a:t>Incompatible with classic SGD analysis</a:t>
            </a:r>
          </a:p>
        </p:txBody>
      </p:sp>
    </p:spTree>
    <p:extLst>
      <p:ext uri="{BB962C8B-B14F-4D97-AF65-F5344CB8AC3E}">
        <p14:creationId xmlns:p14="http://schemas.microsoft.com/office/powerpoint/2010/main" val="1263631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71"/>
                                        </p:tgtEl>
                                      </p:cBhvr>
                                    </p:animEffect>
                                    <p:set>
                                      <p:cBhvr>
                                        <p:cTn id="41" dur="1" fill="hold">
                                          <p:stCondLst>
                                            <p:cond delay="499"/>
                                          </p:stCondLst>
                                        </p:cTn>
                                        <p:tgtEl>
                                          <p:spTgt spid="7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78"/>
                                        </p:tgtEl>
                                      </p:cBhvr>
                                    </p:animEffect>
                                    <p:set>
                                      <p:cBhvr>
                                        <p:cTn id="51" dur="1" fill="hold">
                                          <p:stCondLst>
                                            <p:cond delay="499"/>
                                          </p:stCondLst>
                                        </p:cTn>
                                        <p:tgtEl>
                                          <p:spTgt spid="7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p:tgtEl>
                                          <p:spTgt spid="38"/>
                                        </p:tgtEl>
                                        <p:attrNameLst>
                                          <p:attrName>ppt_y</p:attrName>
                                        </p:attrNameLst>
                                      </p:cBhvr>
                                      <p:tavLst>
                                        <p:tav tm="0">
                                          <p:val>
                                            <p:strVal val="#ppt_y+#ppt_h*1.125000"/>
                                          </p:val>
                                        </p:tav>
                                        <p:tav tm="100000">
                                          <p:val>
                                            <p:strVal val="#ppt_y"/>
                                          </p:val>
                                        </p:tav>
                                      </p:tavLst>
                                    </p:anim>
                                    <p:animEffect transition="in" filter="wipe(up)">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3"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How to Analyze </a:t>
            </a:r>
            <a:r>
              <a:rPr lang="en-US" sz="5500" dirty="0" err="1" smtClean="0">
                <a:solidFill>
                  <a:srgbClr val="000000"/>
                </a:solidFill>
                <a:latin typeface="Gill Sans Light"/>
                <a:cs typeface="Gill Sans Light"/>
              </a:rPr>
              <a:t>Hogwild</a:t>
            </a:r>
            <a:r>
              <a:rPr lang="en-US" sz="5500" dirty="0" smtClean="0">
                <a:solidFill>
                  <a:srgbClr val="000000"/>
                </a:solidFill>
                <a:latin typeface="Gill Sans Light"/>
                <a:cs typeface="Gill Sans Light"/>
              </a:rPr>
              <a:t>?</a:t>
            </a:r>
            <a:endParaRPr lang="en-US" sz="5500" dirty="0">
              <a:solidFill>
                <a:srgbClr val="000000"/>
              </a:solidFill>
              <a:latin typeface="Gill Sans Light"/>
              <a:cs typeface="Gill Sans Light"/>
            </a:endParaRPr>
          </a:p>
        </p:txBody>
      </p:sp>
      <p:sp>
        <p:nvSpPr>
          <p:cNvPr id="3" name="Rectangle 2"/>
          <p:cNvSpPr/>
          <p:nvPr/>
        </p:nvSpPr>
        <p:spPr>
          <a:xfrm>
            <a:off x="0" y="1273959"/>
            <a:ext cx="9375900" cy="1815882"/>
          </a:xfrm>
          <a:prstGeom prst="rect">
            <a:avLst/>
          </a:prstGeom>
        </p:spPr>
        <p:txBody>
          <a:bodyPr wrap="square">
            <a:spAutoFit/>
          </a:bodyPr>
          <a:lstStyle/>
          <a:p>
            <a:pPr marL="457200" indent="-457200">
              <a:buFont typeface="Arial"/>
              <a:buChar char="•"/>
            </a:pPr>
            <a:r>
              <a:rPr lang="en-US" sz="2800" dirty="0" smtClean="0">
                <a:latin typeface="Gill Sans Light"/>
                <a:cs typeface="Gill Sans Light"/>
              </a:rPr>
              <a:t>Measure of performance</a:t>
            </a:r>
          </a:p>
          <a:p>
            <a:pPr marL="457200" indent="-457200">
              <a:buFont typeface="Arial"/>
              <a:buChar char="•"/>
            </a:pPr>
            <a:endParaRPr lang="en-US" sz="2800" dirty="0">
              <a:latin typeface="Gill Sans Light"/>
              <a:cs typeface="Gill Sans Light"/>
            </a:endParaRPr>
          </a:p>
          <a:p>
            <a:pPr marL="457200" indent="-457200">
              <a:buFont typeface="Arial"/>
              <a:buChar char="•"/>
            </a:pPr>
            <a:endParaRPr lang="en-US" sz="2800" dirty="0" smtClean="0">
              <a:latin typeface="Gill Sans Light"/>
              <a:cs typeface="Gill Sans Light"/>
            </a:endParaRPr>
          </a:p>
          <a:p>
            <a:pPr marL="457200" indent="-457200">
              <a:buFont typeface="Arial"/>
              <a:buChar char="•"/>
            </a:pPr>
            <a:endParaRPr lang="en-US" sz="2800" dirty="0">
              <a:latin typeface="Gill Sans Light"/>
              <a:cs typeface="Gill Sans Light"/>
            </a:endParaRPr>
          </a:p>
        </p:txBody>
      </p:sp>
      <p:sp>
        <p:nvSpPr>
          <p:cNvPr id="8" name="Rectangle 7"/>
          <p:cNvSpPr/>
          <p:nvPr/>
        </p:nvSpPr>
        <p:spPr>
          <a:xfrm>
            <a:off x="1" y="3347551"/>
            <a:ext cx="9144000" cy="84087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Gill Sans Light"/>
                <a:cs typeface="Gill Sans Light"/>
              </a:rPr>
              <a:t>Goal of a </a:t>
            </a:r>
            <a:r>
              <a:rPr lang="en-US" sz="3600" dirty="0" err="1" smtClean="0">
                <a:latin typeface="Gill Sans Light"/>
                <a:cs typeface="Gill Sans Light"/>
              </a:rPr>
              <a:t>Hogwild</a:t>
            </a:r>
            <a:r>
              <a:rPr lang="en-US" sz="3600" dirty="0" smtClean="0">
                <a:latin typeface="Gill Sans Light"/>
                <a:cs typeface="Gill Sans Light"/>
              </a:rPr>
              <a:t> Analysis</a:t>
            </a:r>
          </a:p>
        </p:txBody>
      </p:sp>
      <p:sp>
        <p:nvSpPr>
          <p:cNvPr id="9" name="Rectangle 8"/>
          <p:cNvSpPr/>
          <p:nvPr/>
        </p:nvSpPr>
        <p:spPr>
          <a:xfrm>
            <a:off x="285415" y="5807968"/>
            <a:ext cx="8443721" cy="1015663"/>
          </a:xfrm>
          <a:prstGeom prst="rect">
            <a:avLst/>
          </a:prstGeom>
        </p:spPr>
        <p:txBody>
          <a:bodyPr wrap="square">
            <a:spAutoFit/>
          </a:bodyPr>
          <a:lstStyle/>
          <a:p>
            <a:pPr algn="ctr"/>
            <a:r>
              <a:rPr lang="en-US" sz="2000" b="1" dirty="0" smtClean="0">
                <a:latin typeface="Gill Sans Light"/>
                <a:cs typeface="Gill Sans Light"/>
              </a:rPr>
              <a:t>Assumption:</a:t>
            </a:r>
            <a:r>
              <a:rPr lang="en-US" sz="2000" dirty="0" smtClean="0">
                <a:latin typeface="Gill Sans Light"/>
                <a:cs typeface="Gill Sans Light"/>
              </a:rPr>
              <a:t> </a:t>
            </a:r>
          </a:p>
          <a:p>
            <a:pPr algn="ctr"/>
            <a:r>
              <a:rPr lang="en-US" sz="2000" dirty="0" smtClean="0">
                <a:latin typeface="Gill Sans Light"/>
                <a:cs typeface="Gill Sans Light"/>
              </a:rPr>
              <a:t>random sampling of gradients yields a nearly optimal load balance </a:t>
            </a:r>
          </a:p>
          <a:p>
            <a:pPr algn="ctr"/>
            <a:r>
              <a:rPr lang="en-US" sz="2000" dirty="0" smtClean="0">
                <a:latin typeface="Gill Sans Light"/>
                <a:cs typeface="Gill Sans Light"/>
              </a:rPr>
              <a:t>(if number of cores not too many)</a:t>
            </a:r>
            <a:endParaRPr lang="en-US" sz="2000" dirty="0">
              <a:latin typeface="Gill Sans Light"/>
              <a:cs typeface="Gill Sans Light"/>
            </a:endParaRPr>
          </a:p>
        </p:txBody>
      </p:sp>
      <p:sp>
        <p:nvSpPr>
          <p:cNvPr id="10" name="Rectangle 9"/>
          <p:cNvSpPr/>
          <p:nvPr/>
        </p:nvSpPr>
        <p:spPr>
          <a:xfrm>
            <a:off x="37480" y="4298723"/>
            <a:ext cx="8995921" cy="954107"/>
          </a:xfrm>
          <a:prstGeom prst="rect">
            <a:avLst/>
          </a:prstGeom>
        </p:spPr>
        <p:txBody>
          <a:bodyPr wrap="square">
            <a:spAutoFit/>
          </a:bodyPr>
          <a:lstStyle/>
          <a:p>
            <a:pPr algn="ctr"/>
            <a:r>
              <a:rPr lang="en-US" sz="2800" dirty="0">
                <a:latin typeface="Gill Sans Light"/>
                <a:cs typeface="Gill Sans Light"/>
              </a:rPr>
              <a:t>Prove that </a:t>
            </a:r>
            <a:r>
              <a:rPr lang="en-US" sz="2800" b="1" dirty="0">
                <a:latin typeface="Gill Sans Light"/>
                <a:cs typeface="Gill Sans Light"/>
              </a:rPr>
              <a:t>Parallel SGD</a:t>
            </a:r>
            <a:r>
              <a:rPr lang="en-US" sz="2800" dirty="0">
                <a:latin typeface="Gill Sans Light"/>
                <a:cs typeface="Gill Sans Light"/>
              </a:rPr>
              <a:t> and </a:t>
            </a:r>
            <a:r>
              <a:rPr lang="en-US" sz="2800" b="1" dirty="0">
                <a:latin typeface="Gill Sans Light"/>
                <a:cs typeface="Gill Sans Light"/>
              </a:rPr>
              <a:t>Serial SGD</a:t>
            </a:r>
            <a:r>
              <a:rPr lang="en-US" sz="2800" dirty="0">
                <a:latin typeface="Gill Sans Light"/>
                <a:cs typeface="Gill Sans Light"/>
              </a:rPr>
              <a:t> </a:t>
            </a:r>
            <a:r>
              <a:rPr lang="en-US" sz="2800" dirty="0" smtClean="0">
                <a:latin typeface="Gill Sans Light"/>
                <a:cs typeface="Gill Sans Light"/>
              </a:rPr>
              <a:t>have similar convergence rates for given number of samples </a:t>
            </a:r>
            <a:endParaRPr lang="en-US" sz="2800" dirty="0">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7811"/>
            <a:ext cx="9144000" cy="809728"/>
          </a:xfrm>
          <a:prstGeom prst="rect">
            <a:avLst/>
          </a:prstGeom>
        </p:spPr>
      </p:pic>
    </p:spTree>
    <p:extLst>
      <p:ext uri="{BB962C8B-B14F-4D97-AF65-F5344CB8AC3E}">
        <p14:creationId xmlns:p14="http://schemas.microsoft.com/office/powerpoint/2010/main" val="89705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90" y="1705297"/>
            <a:ext cx="8917049" cy="4370427"/>
          </a:xfrm>
          <a:prstGeom prst="rect">
            <a:avLst/>
          </a:prstGeom>
        </p:spPr>
        <p:txBody>
          <a:bodyPr wrap="square">
            <a:spAutoFit/>
          </a:bodyPr>
          <a:lstStyle/>
          <a:p>
            <a:r>
              <a:rPr lang="en-US" sz="2300" dirty="0" smtClean="0">
                <a:latin typeface="Gill Sans Light"/>
                <a:cs typeface="Gill Sans Light"/>
              </a:rPr>
              <a:t>-	[</a:t>
            </a:r>
            <a:r>
              <a:rPr lang="en-US" sz="2300" dirty="0" err="1" smtClean="0">
                <a:latin typeface="Gill Sans Light"/>
                <a:cs typeface="Gill Sans Light"/>
              </a:rPr>
              <a:t>Niu</a:t>
            </a:r>
            <a:r>
              <a:rPr lang="en-US" sz="2300" dirty="0">
                <a:latin typeface="Gill Sans Light"/>
                <a:cs typeface="Gill Sans Light"/>
              </a:rPr>
              <a:t>, </a:t>
            </a:r>
            <a:r>
              <a:rPr lang="en-US" sz="2300" dirty="0" err="1">
                <a:latin typeface="Gill Sans Light"/>
                <a:cs typeface="Gill Sans Light"/>
              </a:rPr>
              <a:t>Recht</a:t>
            </a:r>
            <a:r>
              <a:rPr lang="en-US" sz="2300" dirty="0">
                <a:latin typeface="Gill Sans Light"/>
                <a:cs typeface="Gill Sans Light"/>
              </a:rPr>
              <a:t>, Re, and Wright, </a:t>
            </a:r>
            <a:r>
              <a:rPr lang="en-US" sz="2300" dirty="0" smtClean="0">
                <a:latin typeface="Gill Sans Light"/>
                <a:cs typeface="Gill Sans Light"/>
              </a:rPr>
              <a:t>2011] the first analysis </a:t>
            </a:r>
            <a:r>
              <a:rPr lang="en-US" sz="2300" dirty="0">
                <a:latin typeface="Gill Sans Light"/>
                <a:cs typeface="Gill Sans Light"/>
              </a:rPr>
              <a:t>of </a:t>
            </a:r>
            <a:r>
              <a:rPr lang="en-US" sz="2300" dirty="0" err="1">
                <a:latin typeface="Gill Sans Light"/>
                <a:cs typeface="Gill Sans Light"/>
              </a:rPr>
              <a:t>Hogwild</a:t>
            </a:r>
            <a:r>
              <a:rPr lang="en-US" sz="2300" dirty="0" smtClean="0">
                <a:latin typeface="Gill Sans Light"/>
                <a:cs typeface="Gill Sans Light"/>
              </a:rPr>
              <a:t>! 	</a:t>
            </a:r>
            <a:r>
              <a:rPr lang="en-US" sz="2300" i="1" dirty="0" smtClean="0">
                <a:latin typeface="Gill Sans Light"/>
                <a:cs typeface="Gill Sans Light"/>
              </a:rPr>
              <a:t>Issues</a:t>
            </a:r>
            <a:r>
              <a:rPr lang="en-US" sz="2300" i="1" dirty="0">
                <a:latin typeface="Gill Sans Light"/>
                <a:cs typeface="Gill Sans Light"/>
              </a:rPr>
              <a:t>:</a:t>
            </a:r>
          </a:p>
          <a:p>
            <a:r>
              <a:rPr lang="en-US" sz="2300" dirty="0" smtClean="0">
                <a:latin typeface="Gill Sans Light"/>
                <a:cs typeface="Gill Sans Light"/>
              </a:rPr>
              <a:t>		</a:t>
            </a:r>
          </a:p>
          <a:p>
            <a:r>
              <a:rPr lang="en-US" sz="2300" b="1" i="1" dirty="0" smtClean="0">
                <a:latin typeface="Gill Sans Light"/>
                <a:cs typeface="Gill Sans Light"/>
              </a:rPr>
              <a:t>		- many impractical assumptions</a:t>
            </a:r>
          </a:p>
          <a:p>
            <a:r>
              <a:rPr lang="en-US" sz="2300" dirty="0" smtClean="0">
                <a:latin typeface="Gill Sans Light"/>
                <a:cs typeface="Gill Sans Light"/>
              </a:rPr>
              <a:t>		</a:t>
            </a:r>
            <a:r>
              <a:rPr lang="en-US" sz="2300" b="1" i="1" dirty="0" smtClean="0">
                <a:latin typeface="Gill Sans Light"/>
                <a:cs typeface="Gill Sans Light"/>
              </a:rPr>
              <a:t>- simplified </a:t>
            </a:r>
            <a:r>
              <a:rPr lang="en-US" sz="2300" b="1" i="1" dirty="0">
                <a:latin typeface="Gill Sans Light"/>
                <a:cs typeface="Gill Sans Light"/>
              </a:rPr>
              <a:t>read/write </a:t>
            </a:r>
            <a:r>
              <a:rPr lang="en-US" sz="2300" b="1" i="1" dirty="0" smtClean="0">
                <a:latin typeface="Gill Sans Light"/>
                <a:cs typeface="Gill Sans Light"/>
              </a:rPr>
              <a:t>model</a:t>
            </a:r>
            <a:endParaRPr lang="en-US" sz="2300" b="1" i="1" dirty="0">
              <a:latin typeface="Gill Sans Light"/>
              <a:cs typeface="Gill Sans Light"/>
            </a:endParaRPr>
          </a:p>
          <a:p>
            <a:r>
              <a:rPr lang="en-US" sz="2300" b="1" i="1" dirty="0" smtClean="0">
                <a:latin typeface="Gill Sans Light"/>
                <a:cs typeface="Gill Sans Light"/>
              </a:rPr>
              <a:t>		  [</a:t>
            </a:r>
            <a:r>
              <a:rPr lang="en-US" sz="2300" b="1" i="1" dirty="0">
                <a:latin typeface="Gill Sans Light"/>
                <a:cs typeface="Gill Sans Light"/>
              </a:rPr>
              <a:t>consistent reads, single coordinate updates, </a:t>
            </a:r>
            <a:r>
              <a:rPr lang="en-US" sz="2300" b="1" i="1" dirty="0" smtClean="0">
                <a:latin typeface="Gill Sans Light"/>
                <a:cs typeface="Gill Sans Light"/>
              </a:rPr>
              <a:t>…]</a:t>
            </a:r>
            <a:endParaRPr lang="en-US" sz="2300" b="1" i="1" dirty="0">
              <a:latin typeface="Gill Sans Light"/>
              <a:cs typeface="Gill Sans Light"/>
            </a:endParaRPr>
          </a:p>
          <a:p>
            <a:r>
              <a:rPr lang="en-US" sz="2300" b="1" i="1" dirty="0" smtClean="0">
                <a:latin typeface="Gill Sans Light"/>
                <a:cs typeface="Gill Sans Light"/>
              </a:rPr>
              <a:t>		- lengthy derivations</a:t>
            </a:r>
          </a:p>
          <a:p>
            <a:endParaRPr lang="en-US" sz="2300" dirty="0" smtClean="0">
              <a:latin typeface="Gill Sans Light"/>
              <a:cs typeface="Gill Sans Light"/>
            </a:endParaRPr>
          </a:p>
          <a:p>
            <a:endParaRPr lang="en-US" sz="2300" dirty="0">
              <a:latin typeface="Gill Sans Light"/>
              <a:cs typeface="Gill Sans Light"/>
            </a:endParaRPr>
          </a:p>
          <a:p>
            <a:pPr marL="342900" indent="-342900">
              <a:buFontTx/>
              <a:buChar char="-"/>
            </a:pPr>
            <a:r>
              <a:rPr lang="en-US" sz="2300" b="1" dirty="0" smtClean="0">
                <a:latin typeface="Gill Sans Light"/>
                <a:cs typeface="Gill Sans Light"/>
              </a:rPr>
              <a:t>Many </a:t>
            </a:r>
            <a:r>
              <a:rPr lang="en-US" sz="2300" b="1" dirty="0" err="1" smtClean="0">
                <a:latin typeface="Gill Sans Light"/>
                <a:cs typeface="Gill Sans Light"/>
              </a:rPr>
              <a:t>Async</a:t>
            </a:r>
            <a:r>
              <a:rPr lang="en-US" sz="2300" b="1" dirty="0" smtClean="0">
                <a:latin typeface="Gill Sans Light"/>
                <a:cs typeface="Gill Sans Light"/>
              </a:rPr>
              <a:t>. </a:t>
            </a:r>
            <a:r>
              <a:rPr lang="en-US" sz="2300" b="1" dirty="0">
                <a:latin typeface="Gill Sans Light"/>
                <a:cs typeface="Gill Sans Light"/>
              </a:rPr>
              <a:t>algorithms </a:t>
            </a:r>
            <a:r>
              <a:rPr lang="en-US" sz="2300" b="1" dirty="0" smtClean="0">
                <a:latin typeface="Gill Sans Light"/>
                <a:cs typeface="Gill Sans Light"/>
              </a:rPr>
              <a:t>follow using </a:t>
            </a:r>
            <a:r>
              <a:rPr lang="en-US" sz="2300" b="1" dirty="0">
                <a:latin typeface="Gill Sans Light"/>
                <a:cs typeface="Gill Sans Light"/>
              </a:rPr>
              <a:t>similar assumptions, and/or analysis</a:t>
            </a:r>
            <a:r>
              <a:rPr lang="en-US" sz="2300" b="1" dirty="0" smtClean="0">
                <a:latin typeface="Gill Sans Light"/>
                <a:cs typeface="Gill Sans Light"/>
              </a:rPr>
              <a:t>:</a:t>
            </a:r>
          </a:p>
          <a:p>
            <a:pPr algn="ctr"/>
            <a:r>
              <a:rPr lang="fr-FR" sz="2400" dirty="0" smtClean="0">
                <a:latin typeface="Gill Sans Light"/>
                <a:cs typeface="Gill Sans Light"/>
              </a:rPr>
              <a:t> [</a:t>
            </a:r>
            <a:r>
              <a:rPr lang="fr-FR" sz="2400" dirty="0" err="1">
                <a:latin typeface="Gill Sans Light"/>
                <a:cs typeface="Gill Sans Light"/>
              </a:rPr>
              <a:t>Duchi</a:t>
            </a:r>
            <a:r>
              <a:rPr lang="fr-FR" sz="2400" dirty="0">
                <a:latin typeface="Gill Sans Light"/>
                <a:cs typeface="Gill Sans Light"/>
              </a:rPr>
              <a:t> et al, 2011], [Liu et al, 2014, 2015], [</a:t>
            </a:r>
            <a:r>
              <a:rPr lang="fr-FR" sz="2400" dirty="0" err="1">
                <a:latin typeface="Gill Sans Light"/>
                <a:cs typeface="Gill Sans Light"/>
              </a:rPr>
              <a:t>Avron</a:t>
            </a:r>
            <a:r>
              <a:rPr lang="fr-FR" sz="2400" dirty="0">
                <a:latin typeface="Gill Sans Light"/>
                <a:cs typeface="Gill Sans Light"/>
              </a:rPr>
              <a:t> et al. 2014], </a:t>
            </a:r>
            <a:endParaRPr lang="fr-FR" sz="2400" dirty="0" smtClean="0">
              <a:latin typeface="Gill Sans Light"/>
              <a:cs typeface="Gill Sans Light"/>
            </a:endParaRPr>
          </a:p>
          <a:p>
            <a:pPr algn="ctr"/>
            <a:r>
              <a:rPr lang="fr-FR" sz="2400" dirty="0" smtClean="0">
                <a:latin typeface="Gill Sans Light"/>
                <a:cs typeface="Gill Sans Light"/>
              </a:rPr>
              <a:t>[</a:t>
            </a:r>
            <a:r>
              <a:rPr lang="fr-FR" sz="2400" dirty="0">
                <a:latin typeface="Gill Sans Light"/>
                <a:cs typeface="Gill Sans Light"/>
              </a:rPr>
              <a:t>De Sa et al, 2015]</a:t>
            </a:r>
            <a:r>
              <a:rPr lang="fr-FR" sz="2400" dirty="0" smtClean="0">
                <a:latin typeface="Gill Sans Light"/>
                <a:cs typeface="Gill Sans Light"/>
              </a:rPr>
              <a:t>, [</a:t>
            </a:r>
            <a:r>
              <a:rPr lang="fr-FR" sz="2400" dirty="0" err="1">
                <a:latin typeface="Gill Sans Light"/>
                <a:cs typeface="Gill Sans Light"/>
              </a:rPr>
              <a:t>Lian</a:t>
            </a:r>
            <a:r>
              <a:rPr lang="fr-FR" sz="2400" dirty="0">
                <a:latin typeface="Gill Sans Light"/>
                <a:cs typeface="Gill Sans Light"/>
              </a:rPr>
              <a:t> et al., 2015], [Peng et al., 2015]</a:t>
            </a:r>
            <a:endParaRPr lang="en-US" sz="2400" dirty="0">
              <a:latin typeface="Gill Sans Light"/>
              <a:cs typeface="Gill Sans Light"/>
            </a:endParaRPr>
          </a:p>
        </p:txBody>
      </p:sp>
      <p:sp>
        <p:nvSpPr>
          <p:cNvPr id="5"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smtClean="0">
                <a:solidFill>
                  <a:srgbClr val="000000"/>
                </a:solidFill>
                <a:latin typeface="Gill Sans Light"/>
                <a:cs typeface="Gill Sans Light"/>
              </a:rPr>
              <a:t>How to Analyze Hogwild?</a:t>
            </a:r>
            <a:endParaRPr lang="en-US" sz="5500" dirty="0">
              <a:solidFill>
                <a:srgbClr val="000000"/>
              </a:solidFill>
              <a:latin typeface="Gill Sans Light"/>
              <a:cs typeface="Gill Sans Light"/>
            </a:endParaRPr>
          </a:p>
        </p:txBody>
      </p:sp>
    </p:spTree>
    <p:extLst>
      <p:ext uri="{BB962C8B-B14F-4D97-AF65-F5344CB8AC3E}">
        <p14:creationId xmlns:p14="http://schemas.microsoft.com/office/powerpoint/2010/main" val="11521925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How to Analyze?</a:t>
            </a:r>
            <a:endParaRPr lang="en-US" sz="5500" dirty="0">
              <a:solidFill>
                <a:srgbClr val="000000"/>
              </a:solidFill>
              <a:latin typeface="Gill Sans Light"/>
              <a:cs typeface="Gill Sans Light"/>
            </a:endParaRPr>
          </a:p>
        </p:txBody>
      </p:sp>
      <p:sp>
        <p:nvSpPr>
          <p:cNvPr id="2" name="Rectangle 1"/>
          <p:cNvSpPr/>
          <p:nvPr/>
        </p:nvSpPr>
        <p:spPr>
          <a:xfrm>
            <a:off x="160990" y="1705297"/>
            <a:ext cx="8917049" cy="3939541"/>
          </a:xfrm>
          <a:prstGeom prst="rect">
            <a:avLst/>
          </a:prstGeom>
        </p:spPr>
        <p:txBody>
          <a:bodyPr wrap="square">
            <a:spAutoFit/>
          </a:bodyPr>
          <a:lstStyle/>
          <a:p>
            <a:r>
              <a:rPr lang="en-US" sz="2300" dirty="0" smtClean="0">
                <a:latin typeface="Gill Sans Light"/>
                <a:cs typeface="Gill Sans Light"/>
              </a:rPr>
              <a:t>-	[</a:t>
            </a:r>
            <a:r>
              <a:rPr lang="en-US" sz="2300" dirty="0" err="1" smtClean="0">
                <a:latin typeface="Gill Sans Light"/>
                <a:cs typeface="Gill Sans Light"/>
              </a:rPr>
              <a:t>Niu</a:t>
            </a:r>
            <a:r>
              <a:rPr lang="en-US" sz="2300" dirty="0">
                <a:latin typeface="Gill Sans Light"/>
                <a:cs typeface="Gill Sans Light"/>
              </a:rPr>
              <a:t>, </a:t>
            </a:r>
            <a:r>
              <a:rPr lang="en-US" sz="2300" dirty="0" err="1">
                <a:latin typeface="Gill Sans Light"/>
                <a:cs typeface="Gill Sans Light"/>
              </a:rPr>
              <a:t>Recht</a:t>
            </a:r>
            <a:r>
              <a:rPr lang="en-US" sz="2300" dirty="0">
                <a:latin typeface="Gill Sans Light"/>
                <a:cs typeface="Gill Sans Light"/>
              </a:rPr>
              <a:t>, Re, and Wright, </a:t>
            </a:r>
            <a:r>
              <a:rPr lang="en-US" sz="2300" dirty="0" smtClean="0">
                <a:latin typeface="Gill Sans Light"/>
                <a:cs typeface="Gill Sans Light"/>
              </a:rPr>
              <a:t>2011] give </a:t>
            </a:r>
            <a:r>
              <a:rPr lang="en-US" sz="2300" dirty="0">
                <a:latin typeface="Gill Sans Light"/>
                <a:cs typeface="Gill Sans Light"/>
              </a:rPr>
              <a:t>the </a:t>
            </a:r>
            <a:r>
              <a:rPr lang="en-US" sz="2300" dirty="0" smtClean="0">
                <a:latin typeface="Gill Sans Light"/>
                <a:cs typeface="Gill Sans Light"/>
              </a:rPr>
              <a:t>first</a:t>
            </a:r>
          </a:p>
          <a:p>
            <a:r>
              <a:rPr lang="en-US" sz="2300" dirty="0" smtClean="0">
                <a:latin typeface="Gill Sans Light"/>
                <a:cs typeface="Gill Sans Light"/>
              </a:rPr>
              <a:t>	convergence </a:t>
            </a:r>
            <a:r>
              <a:rPr lang="en-US" sz="2300" dirty="0">
                <a:latin typeface="Gill Sans Light"/>
                <a:cs typeface="Gill Sans Light"/>
              </a:rPr>
              <a:t>analysis of </a:t>
            </a:r>
            <a:r>
              <a:rPr lang="en-US" sz="2300" dirty="0" err="1">
                <a:latin typeface="Gill Sans Light"/>
                <a:cs typeface="Gill Sans Light"/>
              </a:rPr>
              <a:t>Hogwild</a:t>
            </a:r>
            <a:r>
              <a:rPr lang="en-US" sz="2300" dirty="0" smtClean="0">
                <a:latin typeface="Gill Sans Light"/>
                <a:cs typeface="Gill Sans Light"/>
              </a:rPr>
              <a:t>! 	</a:t>
            </a:r>
            <a:r>
              <a:rPr lang="en-US" sz="2300" b="1" dirty="0" smtClean="0">
                <a:latin typeface="Gill Sans Light"/>
                <a:cs typeface="Gill Sans Light"/>
              </a:rPr>
              <a:t>Issues</a:t>
            </a:r>
            <a:r>
              <a:rPr lang="en-US" sz="2300" b="1" dirty="0">
                <a:latin typeface="Gill Sans Light"/>
                <a:cs typeface="Gill Sans Light"/>
              </a:rPr>
              <a:t>:</a:t>
            </a:r>
          </a:p>
          <a:p>
            <a:r>
              <a:rPr lang="en-US" sz="2300" dirty="0" smtClean="0">
                <a:latin typeface="Gill Sans Light"/>
                <a:cs typeface="Gill Sans Light"/>
              </a:rPr>
              <a:t>		- (</a:t>
            </a:r>
            <a:r>
              <a:rPr lang="en-US" sz="2300" dirty="0">
                <a:latin typeface="Gill Sans Light"/>
                <a:cs typeface="Gill Sans Light"/>
              </a:rPr>
              <a:t>over) simplified read/write model.</a:t>
            </a:r>
            <a:r>
              <a:rPr lang="en-US" sz="2300" dirty="0" smtClean="0">
                <a:latin typeface="Gill Sans Light"/>
                <a:cs typeface="Gill Sans Light"/>
              </a:rPr>
              <a:t> 		  [</a:t>
            </a:r>
            <a:r>
              <a:rPr lang="en-US" sz="2300" dirty="0">
                <a:latin typeface="Gill Sans Light"/>
                <a:cs typeface="Gill Sans Light"/>
              </a:rPr>
              <a:t>consistent reads, single coordinate updates, </a:t>
            </a:r>
            <a:r>
              <a:rPr lang="en-US" sz="2300" dirty="0" err="1">
                <a:latin typeface="Gill Sans Light"/>
                <a:cs typeface="Gill Sans Light"/>
              </a:rPr>
              <a:t>etc</a:t>
            </a:r>
            <a:r>
              <a:rPr lang="en-US" sz="2300" dirty="0">
                <a:latin typeface="Gill Sans Light"/>
                <a:cs typeface="Gill Sans Light"/>
              </a:rPr>
              <a:t>]</a:t>
            </a:r>
          </a:p>
          <a:p>
            <a:r>
              <a:rPr lang="en-US" sz="2300" dirty="0" smtClean="0">
                <a:latin typeface="Gill Sans Light"/>
                <a:cs typeface="Gill Sans Light"/>
              </a:rPr>
              <a:t>		- lengthy derivations</a:t>
            </a:r>
          </a:p>
          <a:p>
            <a:endParaRPr lang="en-US" sz="2300" dirty="0">
              <a:latin typeface="Gill Sans Light"/>
              <a:cs typeface="Gill Sans Light"/>
            </a:endParaRPr>
          </a:p>
          <a:p>
            <a:pPr marL="342900" indent="-342900">
              <a:buFontTx/>
              <a:buChar char="-"/>
            </a:pPr>
            <a:r>
              <a:rPr lang="en-US" sz="2300" dirty="0" smtClean="0">
                <a:latin typeface="Gill Sans Light"/>
                <a:cs typeface="Gill Sans Light"/>
              </a:rPr>
              <a:t>Several </a:t>
            </a:r>
            <a:r>
              <a:rPr lang="en-US" sz="2300" dirty="0" err="1">
                <a:latin typeface="Gill Sans Light"/>
                <a:cs typeface="Gill Sans Light"/>
              </a:rPr>
              <a:t>Async+lock-free</a:t>
            </a:r>
            <a:r>
              <a:rPr lang="en-US" sz="2300" dirty="0">
                <a:latin typeface="Gill Sans Light"/>
                <a:cs typeface="Gill Sans Light"/>
              </a:rPr>
              <a:t> algorithms follow </a:t>
            </a:r>
            <a:endParaRPr lang="en-US" sz="2300" dirty="0" smtClean="0">
              <a:latin typeface="Gill Sans Light"/>
              <a:cs typeface="Gill Sans Light"/>
            </a:endParaRPr>
          </a:p>
          <a:p>
            <a:r>
              <a:rPr lang="en-US" sz="2300" dirty="0" smtClean="0">
                <a:latin typeface="Gill Sans Light"/>
                <a:cs typeface="Gill Sans Light"/>
              </a:rPr>
              <a:t>    using </a:t>
            </a:r>
            <a:r>
              <a:rPr lang="en-US" sz="2300" dirty="0">
                <a:latin typeface="Gill Sans Light"/>
                <a:cs typeface="Gill Sans Light"/>
              </a:rPr>
              <a:t>similar assumptions, and/or analysis</a:t>
            </a:r>
            <a:r>
              <a:rPr lang="en-US" sz="2300" dirty="0" smtClean="0">
                <a:latin typeface="Gill Sans Light"/>
                <a:cs typeface="Gill Sans Light"/>
              </a:rPr>
              <a:t>:</a:t>
            </a:r>
            <a:endParaRPr lang="en-US" sz="2300" dirty="0">
              <a:latin typeface="Gill Sans Light"/>
              <a:cs typeface="Gill Sans Light"/>
            </a:endParaRPr>
          </a:p>
          <a:p>
            <a:r>
              <a:rPr lang="fr-FR" sz="2300" dirty="0" smtClean="0">
                <a:latin typeface="Gill Sans Light"/>
                <a:cs typeface="Gill Sans Light"/>
              </a:rPr>
              <a:t>	- </a:t>
            </a:r>
            <a:r>
              <a:rPr lang="fr-FR" sz="2000" dirty="0" smtClean="0">
                <a:latin typeface="Gill Sans Light"/>
                <a:cs typeface="Gill Sans Light"/>
              </a:rPr>
              <a:t>[</a:t>
            </a:r>
            <a:r>
              <a:rPr lang="fr-FR" sz="2000" dirty="0" err="1">
                <a:latin typeface="Gill Sans Light"/>
                <a:cs typeface="Gill Sans Light"/>
              </a:rPr>
              <a:t>Duchi</a:t>
            </a:r>
            <a:r>
              <a:rPr lang="fr-FR" sz="2000" dirty="0">
                <a:latin typeface="Gill Sans Light"/>
                <a:cs typeface="Gill Sans Light"/>
              </a:rPr>
              <a:t> et al, 2011], [Liu et al, 2014, 2015], [</a:t>
            </a:r>
            <a:r>
              <a:rPr lang="fr-FR" sz="2000" dirty="0" err="1">
                <a:latin typeface="Gill Sans Light"/>
                <a:cs typeface="Gill Sans Light"/>
              </a:rPr>
              <a:t>Avron</a:t>
            </a:r>
            <a:r>
              <a:rPr lang="fr-FR" sz="2000" dirty="0">
                <a:latin typeface="Gill Sans Light"/>
                <a:cs typeface="Gill Sans Light"/>
              </a:rPr>
              <a:t> et al. 2014], [De Sa et al, 2015], </a:t>
            </a:r>
            <a:r>
              <a:rPr lang="fr-FR" sz="2000" dirty="0" smtClean="0">
                <a:latin typeface="Gill Sans Light"/>
                <a:cs typeface="Gill Sans Light"/>
              </a:rPr>
              <a:t>	  [</a:t>
            </a:r>
            <a:r>
              <a:rPr lang="fr-FR" sz="2000" dirty="0" err="1">
                <a:latin typeface="Gill Sans Light"/>
                <a:cs typeface="Gill Sans Light"/>
              </a:rPr>
              <a:t>Lian</a:t>
            </a:r>
            <a:r>
              <a:rPr lang="fr-FR" sz="2000" dirty="0">
                <a:latin typeface="Gill Sans Light"/>
                <a:cs typeface="Gill Sans Light"/>
              </a:rPr>
              <a:t> et al., 2015], [Peng et al., 2015]</a:t>
            </a:r>
            <a:endParaRPr lang="en-US" sz="2000" dirty="0">
              <a:latin typeface="Gill Sans Light"/>
              <a:cs typeface="Gill Sans Light"/>
            </a:endParaRPr>
          </a:p>
        </p:txBody>
      </p:sp>
      <p:sp>
        <p:nvSpPr>
          <p:cNvPr id="5" name="Rectangle 4"/>
          <p:cNvSpPr/>
          <p:nvPr/>
        </p:nvSpPr>
        <p:spPr>
          <a:xfrm>
            <a:off x="0" y="1112975"/>
            <a:ext cx="9181480" cy="5286153"/>
          </a:xfrm>
          <a:prstGeom prst="rect">
            <a:avLst/>
          </a:prstGeom>
          <a:solidFill>
            <a:srgbClr val="0E173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latin typeface="Gill Sans Light"/>
                <a:cs typeface="Gill Sans Light"/>
              </a:rPr>
              <a:t>General </a:t>
            </a:r>
            <a:r>
              <a:rPr lang="en-US" sz="4400" dirty="0" smtClean="0">
                <a:latin typeface="Gill Sans Light"/>
                <a:cs typeface="Gill Sans Light"/>
              </a:rPr>
              <a:t>Framework </a:t>
            </a:r>
            <a:r>
              <a:rPr lang="en-US" sz="4400" dirty="0">
                <a:latin typeface="Gill Sans Light"/>
                <a:cs typeface="Gill Sans Light"/>
              </a:rPr>
              <a:t>f</a:t>
            </a:r>
            <a:r>
              <a:rPr lang="en-US" sz="4400" dirty="0" smtClean="0">
                <a:latin typeface="Gill Sans Light"/>
                <a:cs typeface="Gill Sans Light"/>
              </a:rPr>
              <a:t>or </a:t>
            </a:r>
          </a:p>
          <a:p>
            <a:pPr algn="ctr"/>
            <a:r>
              <a:rPr lang="en-US" sz="4400" dirty="0" smtClean="0">
                <a:latin typeface="Gill Sans Light"/>
                <a:cs typeface="Gill Sans Light"/>
              </a:rPr>
              <a:t>Asynchronous Lock-free Algorithms</a:t>
            </a:r>
            <a:r>
              <a:rPr lang="en-US" sz="4400" dirty="0">
                <a:latin typeface="Gill Sans Light"/>
                <a:cs typeface="Gill Sans Light"/>
              </a:rPr>
              <a:t>?</a:t>
            </a:r>
          </a:p>
        </p:txBody>
      </p:sp>
    </p:spTree>
    <p:extLst>
      <p:ext uri="{BB962C8B-B14F-4D97-AF65-F5344CB8AC3E}">
        <p14:creationId xmlns:p14="http://schemas.microsoft.com/office/powerpoint/2010/main" val="75910226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Analyzing Asynchronous Schemes</a:t>
            </a:r>
            <a:endParaRPr lang="en-US" sz="5400" dirty="0">
              <a:latin typeface="Gill Sans Light"/>
              <a:cs typeface="Gill Sans Light"/>
            </a:endParaRPr>
          </a:p>
        </p:txBody>
      </p:sp>
    </p:spTree>
    <p:extLst>
      <p:ext uri="{BB962C8B-B14F-4D97-AF65-F5344CB8AC3E}">
        <p14:creationId xmlns:p14="http://schemas.microsoft.com/office/powerpoint/2010/main" val="392605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89156"/>
            <a:ext cx="9144000" cy="1470025"/>
          </a:xfrm>
        </p:spPr>
        <p:txBody>
          <a:bodyPr>
            <a:noAutofit/>
          </a:bodyPr>
          <a:lstStyle/>
          <a:p>
            <a:r>
              <a:rPr lang="en-US" sz="4300" dirty="0" smtClean="0">
                <a:solidFill>
                  <a:srgbClr val="000000"/>
                </a:solidFill>
                <a:latin typeface="Gill Sans Light"/>
                <a:cs typeface="Gill Sans Light"/>
              </a:rPr>
              <a:t>A Noisy Lens </a:t>
            </a:r>
            <a:br>
              <a:rPr lang="en-US" sz="4300" dirty="0" smtClean="0">
                <a:solidFill>
                  <a:srgbClr val="000000"/>
                </a:solidFill>
                <a:latin typeface="Gill Sans Light"/>
                <a:cs typeface="Gill Sans Light"/>
              </a:rPr>
            </a:br>
            <a:r>
              <a:rPr lang="en-US" sz="4300" dirty="0" smtClean="0">
                <a:solidFill>
                  <a:srgbClr val="000000"/>
                </a:solidFill>
                <a:latin typeface="Gill Sans Light"/>
                <a:cs typeface="Gill Sans Light"/>
              </a:rPr>
              <a:t>for Asynchronous Algorithms</a:t>
            </a:r>
            <a:endParaRPr lang="en-US" sz="4300" dirty="0">
              <a:solidFill>
                <a:srgbClr val="000000"/>
              </a:solidFill>
              <a:latin typeface="Gill Sans Light"/>
              <a:cs typeface="Gill Sans Light"/>
            </a:endParaRPr>
          </a:p>
        </p:txBody>
      </p:sp>
      <p:sp>
        <p:nvSpPr>
          <p:cNvPr id="3" name="Rectangle 2"/>
          <p:cNvSpPr/>
          <p:nvPr/>
        </p:nvSpPr>
        <p:spPr>
          <a:xfrm>
            <a:off x="-18740" y="1773949"/>
            <a:ext cx="9181480" cy="937760"/>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Main Idea</a:t>
            </a:r>
            <a:endParaRPr lang="en-US" sz="4000" dirty="0">
              <a:latin typeface="Gill Sans Light"/>
              <a:cs typeface="Gill Sans Light"/>
            </a:endParaRPr>
          </a:p>
        </p:txBody>
      </p:sp>
      <p:sp>
        <p:nvSpPr>
          <p:cNvPr id="10" name="Rectangle 9"/>
          <p:cNvSpPr/>
          <p:nvPr/>
        </p:nvSpPr>
        <p:spPr>
          <a:xfrm>
            <a:off x="465082" y="4991638"/>
            <a:ext cx="8282033" cy="615553"/>
          </a:xfrm>
          <a:prstGeom prst="rect">
            <a:avLst/>
          </a:prstGeom>
        </p:spPr>
        <p:txBody>
          <a:bodyPr wrap="square">
            <a:spAutoFit/>
          </a:bodyPr>
          <a:lstStyle/>
          <a:p>
            <a:pPr algn="ctr"/>
            <a:r>
              <a:rPr lang="en-US" sz="2000" i="1" dirty="0">
                <a:latin typeface="Gill Sans Light"/>
                <a:cs typeface="Gill Sans Light"/>
              </a:rPr>
              <a:t>Perturbed Iterate Analysis for Asynchronous Stochastic Optimization </a:t>
            </a:r>
          </a:p>
          <a:p>
            <a:pPr algn="ctr"/>
            <a:r>
              <a:rPr lang="en-US" sz="1400" dirty="0">
                <a:latin typeface="Gill Sans Light"/>
                <a:cs typeface="Gill Sans Light"/>
              </a:rPr>
              <a:t>[Mania, Pan, </a:t>
            </a:r>
            <a:r>
              <a:rPr lang="en-US" sz="1400" b="1" dirty="0" smtClean="0">
                <a:latin typeface="Gill Sans Light"/>
                <a:cs typeface="Gill Sans Light"/>
              </a:rPr>
              <a:t>P</a:t>
            </a:r>
            <a:r>
              <a:rPr lang="en-US" sz="1400" dirty="0" smtClean="0">
                <a:latin typeface="Gill Sans Light"/>
                <a:cs typeface="Gill Sans Light"/>
              </a:rPr>
              <a:t>, </a:t>
            </a:r>
            <a:r>
              <a:rPr lang="en-US" sz="1400" dirty="0" err="1">
                <a:latin typeface="Gill Sans Light"/>
                <a:cs typeface="Gill Sans Light"/>
              </a:rPr>
              <a:t>Recht</a:t>
            </a:r>
            <a:r>
              <a:rPr lang="en-US" sz="1400" dirty="0">
                <a:latin typeface="Gill Sans Light"/>
                <a:cs typeface="Gill Sans Light"/>
              </a:rPr>
              <a:t>, </a:t>
            </a:r>
            <a:r>
              <a:rPr lang="en-US" sz="1400" dirty="0" err="1">
                <a:latin typeface="Gill Sans Light"/>
                <a:cs typeface="Gill Sans Light"/>
              </a:rPr>
              <a:t>Ramchandran</a:t>
            </a:r>
            <a:r>
              <a:rPr lang="en-US" sz="1400" dirty="0">
                <a:latin typeface="Gill Sans Light"/>
                <a:cs typeface="Gill Sans Light"/>
              </a:rPr>
              <a:t>, Jordan, 2015]</a:t>
            </a:r>
          </a:p>
        </p:txBody>
      </p:sp>
      <p:pic>
        <p:nvPicPr>
          <p:cNvPr id="16" name="Picture 15"/>
          <p:cNvPicPr>
            <a:picLocks noChangeAspect="1"/>
          </p:cNvPicPr>
          <p:nvPr/>
        </p:nvPicPr>
        <p:blipFill rotWithShape="1">
          <a:blip r:embed="rId3"/>
          <a:srcRect l="9673" r="7873" b="-1864"/>
          <a:stretch/>
        </p:blipFill>
        <p:spPr>
          <a:xfrm>
            <a:off x="3049344" y="5743091"/>
            <a:ext cx="815959" cy="989588"/>
          </a:xfrm>
          <a:prstGeom prst="rect">
            <a:avLst/>
          </a:prstGeom>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t="9046"/>
          <a:stretch/>
        </p:blipFill>
        <p:spPr>
          <a:xfrm>
            <a:off x="6323104" y="5743091"/>
            <a:ext cx="773374" cy="1055126"/>
          </a:xfrm>
          <a:prstGeom prst="rect">
            <a:avLst/>
          </a:prstGeom>
        </p:spPr>
      </p:pic>
      <p:pic>
        <p:nvPicPr>
          <p:cNvPr id="18" name="Picture 17" descr="brecht-mini.jpg"/>
          <p:cNvPicPr>
            <a:picLocks noChangeAspect="1"/>
          </p:cNvPicPr>
          <p:nvPr/>
        </p:nvPicPr>
        <p:blipFill rotWithShape="1">
          <a:blip r:embed="rId5" cstate="email">
            <a:extLst>
              <a:ext uri="{28A0092B-C50C-407E-A947-70E740481C1C}">
                <a14:useLocalDpi xmlns:a14="http://schemas.microsoft.com/office/drawing/2010/main"/>
              </a:ext>
            </a:extLst>
          </a:blip>
          <a:srcRect r="8057"/>
          <a:stretch/>
        </p:blipFill>
        <p:spPr>
          <a:xfrm>
            <a:off x="4133427" y="5743091"/>
            <a:ext cx="815960" cy="1002504"/>
          </a:xfrm>
          <a:prstGeom prst="rect">
            <a:avLst/>
          </a:prstGeom>
        </p:spPr>
      </p:pic>
      <p:pic>
        <p:nvPicPr>
          <p:cNvPr id="19" name="Picture 18" descr="ramchandran_sm.jpg"/>
          <p:cNvPicPr>
            <a:picLocks noChangeAspect="1"/>
          </p:cNvPicPr>
          <p:nvPr/>
        </p:nvPicPr>
        <p:blipFill rotWithShape="1">
          <a:blip r:embed="rId6" cstate="email">
            <a:extLst>
              <a:ext uri="{28A0092B-C50C-407E-A947-70E740481C1C}">
                <a14:useLocalDpi xmlns:a14="http://schemas.microsoft.com/office/drawing/2010/main"/>
              </a:ext>
            </a:extLst>
          </a:blip>
          <a:srcRect t="3883" b="5708"/>
          <a:stretch/>
        </p:blipFill>
        <p:spPr>
          <a:xfrm>
            <a:off x="5217511" y="5743091"/>
            <a:ext cx="837470" cy="1035952"/>
          </a:xfrm>
          <a:prstGeom prst="rect">
            <a:avLst/>
          </a:prstGeom>
        </p:spPr>
      </p:pic>
      <p:pic>
        <p:nvPicPr>
          <p:cNvPr id="21" name="Picture 20"/>
          <p:cNvPicPr>
            <a:picLocks noChangeAspect="1"/>
          </p:cNvPicPr>
          <p:nvPr/>
        </p:nvPicPr>
        <p:blipFill rotWithShape="1">
          <a:blip r:embed="rId7"/>
          <a:srcRect l="37915" t="-1" r="10217" b="44691"/>
          <a:stretch/>
        </p:blipFill>
        <p:spPr>
          <a:xfrm>
            <a:off x="1953529" y="5743091"/>
            <a:ext cx="827691" cy="956493"/>
          </a:xfrm>
          <a:prstGeom prst="rect">
            <a:avLst/>
          </a:prstGeom>
        </p:spPr>
      </p:pic>
      <p:sp>
        <p:nvSpPr>
          <p:cNvPr id="22" name="Rectangle 21"/>
          <p:cNvSpPr/>
          <p:nvPr/>
        </p:nvSpPr>
        <p:spPr>
          <a:xfrm>
            <a:off x="-3094525" y="6106949"/>
            <a:ext cx="8282033" cy="400110"/>
          </a:xfrm>
          <a:prstGeom prst="rect">
            <a:avLst/>
          </a:prstGeom>
        </p:spPr>
        <p:txBody>
          <a:bodyPr wrap="square">
            <a:spAutoFit/>
          </a:bodyPr>
          <a:lstStyle/>
          <a:p>
            <a:pPr algn="ctr"/>
            <a:r>
              <a:rPr lang="en-US" sz="2000" i="1" dirty="0" smtClean="0">
                <a:latin typeface="Gill Sans Light"/>
                <a:cs typeface="Gill Sans Light"/>
              </a:rPr>
              <a:t>Joint work with</a:t>
            </a:r>
            <a:endParaRPr lang="en-US" sz="1400" dirty="0">
              <a:latin typeface="Gill Sans Light"/>
              <a:cs typeface="Gill Sans Light"/>
            </a:endParaRPr>
          </a:p>
        </p:txBody>
      </p:sp>
      <p:sp>
        <p:nvSpPr>
          <p:cNvPr id="13" name="Rectangle 12"/>
          <p:cNvSpPr/>
          <p:nvPr/>
        </p:nvSpPr>
        <p:spPr>
          <a:xfrm>
            <a:off x="91922" y="3391375"/>
            <a:ext cx="8928992" cy="1261884"/>
          </a:xfrm>
          <a:prstGeom prst="rect">
            <a:avLst/>
          </a:prstGeom>
          <a:solidFill>
            <a:schemeClr val="tx1"/>
          </a:solidFill>
          <a:ln>
            <a:noFill/>
          </a:ln>
          <a:effectLst>
            <a:outerShdw blurRad="50800" dist="38100" dir="2700000" algn="tl" rotWithShape="0">
              <a:prstClr val="black">
                <a:alpha val="40000"/>
              </a:prstClr>
            </a:outerShdw>
          </a:effectLst>
        </p:spPr>
        <p:txBody>
          <a:bodyPr wrap="square">
            <a:spAutoFit/>
          </a:bodyPr>
          <a:lstStyle/>
          <a:p>
            <a:pPr algn="ctr"/>
            <a:r>
              <a:rPr lang="en-US" sz="3000" dirty="0" smtClean="0">
                <a:solidFill>
                  <a:schemeClr val="bg1"/>
                </a:solidFill>
                <a:latin typeface="Gill Sans Light"/>
                <a:cs typeface="Gill Sans Light"/>
              </a:rPr>
              <a:t>Noisy viewpoint:</a:t>
            </a:r>
          </a:p>
          <a:p>
            <a:pPr algn="ctr"/>
            <a:r>
              <a:rPr lang="en-US" sz="2600" b="1" dirty="0" smtClean="0">
                <a:solidFill>
                  <a:schemeClr val="bg1"/>
                </a:solidFill>
                <a:latin typeface="Gill Sans Light"/>
                <a:cs typeface="Gill Sans Light"/>
              </a:rPr>
              <a:t>Asynchronous</a:t>
            </a:r>
            <a:r>
              <a:rPr lang="en-US" sz="2600" dirty="0" smtClean="0">
                <a:solidFill>
                  <a:schemeClr val="bg1"/>
                </a:solidFill>
                <a:latin typeface="Gill Sans Light"/>
                <a:cs typeface="Gill Sans Light"/>
              </a:rPr>
              <a:t>(</a:t>
            </a:r>
            <a:r>
              <a:rPr lang="en-US" sz="2600" i="1" dirty="0" err="1" smtClean="0">
                <a:solidFill>
                  <a:schemeClr val="bg1"/>
                </a:solidFill>
                <a:latin typeface="Gill Sans Light"/>
                <a:cs typeface="Gill Sans Light"/>
              </a:rPr>
              <a:t>Algo</a:t>
            </a:r>
            <a:r>
              <a:rPr lang="en-US" sz="2600" i="1" dirty="0" smtClean="0">
                <a:solidFill>
                  <a:schemeClr val="bg1"/>
                </a:solidFill>
                <a:latin typeface="Gill Sans Light"/>
                <a:cs typeface="Gill Sans Light"/>
              </a:rPr>
              <a:t>.</a:t>
            </a:r>
            <a:r>
              <a:rPr lang="en-US" sz="2600" dirty="0" smtClean="0">
                <a:solidFill>
                  <a:schemeClr val="bg1"/>
                </a:solidFill>
                <a:latin typeface="Gill Sans Light"/>
                <a:cs typeface="Gill Sans Light"/>
              </a:rPr>
              <a:t>( INPUT ))     Serial(</a:t>
            </a:r>
            <a:r>
              <a:rPr lang="en-US" sz="2600" i="1" dirty="0" err="1" smtClean="0">
                <a:solidFill>
                  <a:schemeClr val="bg1"/>
                </a:solidFill>
                <a:latin typeface="Gill Sans Light"/>
                <a:cs typeface="Gill Sans Light"/>
              </a:rPr>
              <a:t>Algo</a:t>
            </a:r>
            <a:r>
              <a:rPr lang="en-US" sz="2600" i="1" dirty="0" smtClean="0">
                <a:solidFill>
                  <a:schemeClr val="bg1"/>
                </a:solidFill>
                <a:latin typeface="Gill Sans Light"/>
                <a:cs typeface="Gill Sans Light"/>
              </a:rPr>
              <a:t>.</a:t>
            </a:r>
            <a:r>
              <a:rPr lang="en-US" sz="2600" dirty="0" smtClean="0">
                <a:solidFill>
                  <a:schemeClr val="bg1"/>
                </a:solidFill>
                <a:latin typeface="Gill Sans Light"/>
                <a:cs typeface="Gill Sans Light"/>
              </a:rPr>
              <a:t>(INPUT + Noise)</a:t>
            </a:r>
            <a:br>
              <a:rPr lang="en-US" sz="2600" dirty="0" smtClean="0">
                <a:solidFill>
                  <a:schemeClr val="bg1"/>
                </a:solidFill>
                <a:latin typeface="Gill Sans Light"/>
                <a:cs typeface="Gill Sans Light"/>
              </a:rPr>
            </a:br>
            <a:endParaRPr lang="en-US" sz="2000" dirty="0" smtClean="0">
              <a:solidFill>
                <a:schemeClr val="bg1"/>
              </a:solidFill>
              <a:latin typeface="Gill Sans Light"/>
              <a:cs typeface="Gill Sans Light"/>
            </a:endParaRPr>
          </a:p>
        </p:txBody>
      </p:sp>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0836" y="3984473"/>
            <a:ext cx="368300" cy="279400"/>
          </a:xfrm>
          <a:prstGeom prst="rect">
            <a:avLst/>
          </a:prstGeom>
        </p:spPr>
      </p:pic>
    </p:spTree>
    <p:extLst>
      <p:ext uri="{BB962C8B-B14F-4D97-AF65-F5344CB8AC3E}">
        <p14:creationId xmlns:p14="http://schemas.microsoft.com/office/powerpoint/2010/main" val="966407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sp>
        <p:nvSpPr>
          <p:cNvPr id="19" name="Rectangle 18"/>
          <p:cNvSpPr/>
          <p:nvPr/>
        </p:nvSpPr>
        <p:spPr>
          <a:xfrm>
            <a:off x="1126326" y="4137636"/>
            <a:ext cx="4530387" cy="439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Tree>
    <p:extLst>
      <p:ext uri="{BB962C8B-B14F-4D97-AF65-F5344CB8AC3E}">
        <p14:creationId xmlns:p14="http://schemas.microsoft.com/office/powerpoint/2010/main" val="323069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0" name="Rectangle 9"/>
          <p:cNvSpPr/>
          <p:nvPr/>
        </p:nvSpPr>
        <p:spPr>
          <a:xfrm>
            <a:off x="-159550" y="987726"/>
            <a:ext cx="9426734" cy="572086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smtClean="0">
                <a:latin typeface="Gill Sans Light"/>
                <a:cs typeface="Gill Sans Light"/>
              </a:rPr>
              <a:t>SGD can take 10+ days on large data sets </a:t>
            </a:r>
          </a:p>
          <a:p>
            <a:pPr algn="ctr"/>
            <a:r>
              <a:rPr lang="en-US" sz="2400" b="1" i="1" dirty="0">
                <a:latin typeface="Gill Sans Light"/>
                <a:cs typeface="Gill Sans Light"/>
              </a:rPr>
              <a:t>[</a:t>
            </a:r>
            <a:r>
              <a:rPr lang="en-US" sz="2400" b="1" i="1" dirty="0" err="1">
                <a:latin typeface="Gill Sans Light"/>
                <a:cs typeface="Gill Sans Light"/>
              </a:rPr>
              <a:t>DawnBench</a:t>
            </a:r>
            <a:r>
              <a:rPr lang="en-US" sz="2400" b="1" i="1" dirty="0">
                <a:latin typeface="Gill Sans Light"/>
                <a:cs typeface="Gill Sans Light"/>
              </a:rPr>
              <a:t>, 2017]</a:t>
            </a:r>
            <a:endParaRPr lang="en-US" sz="1600" b="1" i="1" dirty="0">
              <a:latin typeface="Gill Sans Light"/>
              <a:cs typeface="Gill Sans Light"/>
            </a:endParaRPr>
          </a:p>
          <a:p>
            <a:pPr algn="ctr"/>
            <a:endParaRPr lang="en-US" sz="5500" dirty="0" smtClean="0">
              <a:latin typeface="Gill Sans Light"/>
              <a:cs typeface="Gill Sans Light"/>
            </a:endParaRPr>
          </a:p>
          <a:p>
            <a:pPr algn="ctr"/>
            <a:r>
              <a:rPr lang="en-US" sz="5500" dirty="0" smtClean="0">
                <a:latin typeface="Gill Sans Light"/>
                <a:cs typeface="Gill Sans Light"/>
              </a:rPr>
              <a:t>Goal:</a:t>
            </a:r>
          </a:p>
          <a:p>
            <a:pPr algn="ctr"/>
            <a:r>
              <a:rPr lang="en-US" sz="5500" b="1" i="1" dirty="0" smtClean="0">
                <a:latin typeface="Gill Sans Light"/>
                <a:cs typeface="Gill Sans Light"/>
              </a:rPr>
              <a:t>Speed up Machine Learning</a:t>
            </a:r>
          </a:p>
        </p:txBody>
      </p:sp>
    </p:spTree>
    <p:extLst>
      <p:ext uri="{BB962C8B-B14F-4D97-AF65-F5344CB8AC3E}">
        <p14:creationId xmlns:p14="http://schemas.microsoft.com/office/powerpoint/2010/main" val="259068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4" name="Rectangle 23"/>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25" name="Rectangle 24"/>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26" name="Rectangle 25"/>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000</a:t>
            </a:r>
            <a:endParaRPr lang="en-US" sz="1700" dirty="0">
              <a:solidFill>
                <a:srgbClr val="FFFFFF"/>
              </a:solidFill>
              <a:latin typeface="Gill Sans Light"/>
              <a:cs typeface="Gill Sans Light"/>
            </a:endParaRPr>
          </a:p>
        </p:txBody>
      </p:sp>
      <p:sp>
        <p:nvSpPr>
          <p:cNvPr id="7" name="TextBox 6"/>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Tree>
    <p:extLst>
      <p:ext uri="{BB962C8B-B14F-4D97-AF65-F5344CB8AC3E}">
        <p14:creationId xmlns:p14="http://schemas.microsoft.com/office/powerpoint/2010/main" val="246714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000</a:t>
            </a:r>
            <a:endParaRPr lang="en-US" sz="1700" dirty="0">
              <a:solidFill>
                <a:srgbClr val="FFFFFF"/>
              </a:solidFill>
              <a:latin typeface="Gill Sans Light"/>
              <a:cs typeface="Gill Sans Light"/>
            </a:endParaRPr>
          </a:p>
        </p:txBody>
      </p:sp>
      <p:sp>
        <p:nvSpPr>
          <p:cNvPr id="7" name="Rectangle 6"/>
          <p:cNvSpPr/>
          <p:nvPr/>
        </p:nvSpPr>
        <p:spPr>
          <a:xfrm>
            <a:off x="1981236" y="515103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30" name="TextBox 29"/>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31" name="TextBox 30"/>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2" name="TextBox 31"/>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3" name="Rectangle 32"/>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4" name="Rectangle 33"/>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5" name="Rectangle 34"/>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505066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050</a:t>
            </a:r>
            <a:endParaRPr lang="en-US" sz="1700" dirty="0">
              <a:solidFill>
                <a:srgbClr val="FFFFFF"/>
              </a:solidFill>
              <a:latin typeface="Gill Sans Light"/>
              <a:cs typeface="Gill Sans Light"/>
            </a:endParaRPr>
          </a:p>
        </p:txBody>
      </p:sp>
      <p:sp>
        <p:nvSpPr>
          <p:cNvPr id="7" name="Rectangle 6"/>
          <p:cNvSpPr/>
          <p:nvPr/>
        </p:nvSpPr>
        <p:spPr>
          <a:xfrm>
            <a:off x="1981236" y="515103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365991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050</a:t>
            </a:r>
            <a:endParaRPr lang="en-US" sz="1700" dirty="0">
              <a:solidFill>
                <a:srgbClr val="FFFFFF"/>
              </a:solidFill>
              <a:latin typeface="Gill Sans Light"/>
              <a:cs typeface="Gill Sans Light"/>
            </a:endParaRPr>
          </a:p>
        </p:txBody>
      </p:sp>
      <p:sp>
        <p:nvSpPr>
          <p:cNvPr id="7" name="Rectangle 6"/>
          <p:cNvSpPr/>
          <p:nvPr/>
        </p:nvSpPr>
        <p:spPr>
          <a:xfrm>
            <a:off x="1270242" y="4869540"/>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3901493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150</a:t>
            </a:r>
            <a:endParaRPr lang="en-US" sz="1700" dirty="0">
              <a:solidFill>
                <a:srgbClr val="FFFFFF"/>
              </a:solidFill>
              <a:latin typeface="Gill Sans Light"/>
              <a:cs typeface="Gill Sans Light"/>
            </a:endParaRPr>
          </a:p>
        </p:txBody>
      </p:sp>
      <p:sp>
        <p:nvSpPr>
          <p:cNvPr id="7" name="Rectangle 6"/>
          <p:cNvSpPr/>
          <p:nvPr/>
        </p:nvSpPr>
        <p:spPr>
          <a:xfrm>
            <a:off x="1270242" y="4869540"/>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84258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160</a:t>
            </a:r>
            <a:endParaRPr lang="en-US" sz="1700" dirty="0">
              <a:solidFill>
                <a:srgbClr val="FFFFFF"/>
              </a:solidFill>
              <a:latin typeface="Gill Sans Light"/>
              <a:cs typeface="Gill Sans Light"/>
            </a:endParaRPr>
          </a:p>
        </p:txBody>
      </p:sp>
      <p:sp>
        <p:nvSpPr>
          <p:cNvPr id="7" name="Rectangle 6"/>
          <p:cNvSpPr/>
          <p:nvPr/>
        </p:nvSpPr>
        <p:spPr>
          <a:xfrm>
            <a:off x="2705145" y="5192753"/>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239113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167</a:t>
            </a:r>
            <a:endParaRPr lang="en-US" sz="1700" dirty="0">
              <a:solidFill>
                <a:srgbClr val="FFFFFF"/>
              </a:solidFill>
              <a:latin typeface="Gill Sans Light"/>
              <a:cs typeface="Gill Sans Light"/>
            </a:endParaRPr>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2705145" y="548015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3" name="Rectangle 32"/>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4" name="Rectangle 33"/>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76147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084" y="4130566"/>
            <a:ext cx="6682840" cy="1366716"/>
          </a:xfrm>
          <a:prstGeom prst="rect">
            <a:avLst/>
          </a:prstGeom>
        </p:spPr>
      </p:pic>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2677656"/>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endParaRPr lang="en-US" sz="2100" i="1" dirty="0" smtClean="0">
              <a:solidFill>
                <a:srgbClr val="000000"/>
              </a:solidFill>
              <a:latin typeface="Gill Sans Light"/>
              <a:cs typeface="Gill Sans Light"/>
            </a:endParaRPr>
          </a:p>
          <a:p>
            <a:endParaRPr lang="en-US" sz="2100" i="1"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285750" indent="-285750">
              <a:buFont typeface="Arial"/>
              <a:buChar char="•"/>
            </a:pPr>
            <a:r>
              <a:rPr lang="en-US" sz="2100" dirty="0" smtClean="0">
                <a:solidFill>
                  <a:srgbClr val="000000"/>
                </a:solidFill>
                <a:latin typeface="Gill Sans Light"/>
                <a:cs typeface="Gill Sans Light"/>
              </a:rPr>
              <a:t>The algorithmic progress is captured by ``phantom” iterates</a:t>
            </a:r>
            <a:endParaRPr lang="en-US" sz="2100" dirty="0">
              <a:solidFill>
                <a:srgbClr val="000000"/>
              </a:solidFill>
              <a:latin typeface="Gill Sans Light"/>
              <a:cs typeface="Gill Sans Light"/>
            </a:endParaRPr>
          </a:p>
        </p:txBody>
      </p: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566" y="6194735"/>
            <a:ext cx="4978400" cy="469900"/>
          </a:xfrm>
          <a:prstGeom prst="rect">
            <a:avLst/>
          </a:prstGeom>
        </p:spPr>
      </p:pic>
      <p:sp>
        <p:nvSpPr>
          <p:cNvPr id="17" name="Rectangle 16"/>
          <p:cNvSpPr/>
          <p:nvPr/>
        </p:nvSpPr>
        <p:spPr>
          <a:xfrm>
            <a:off x="1243453" y="4974407"/>
            <a:ext cx="6958039" cy="64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126326" y="4137636"/>
            <a:ext cx="4530387" cy="439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77260" y="5520135"/>
            <a:ext cx="8479875" cy="1200328"/>
          </a:xfrm>
          <a:prstGeom prst="rect">
            <a:avLst/>
          </a:prstGeom>
          <a:solidFill>
            <a:srgbClr val="0E1730"/>
          </a:solidFill>
          <a:effectLst>
            <a:outerShdw blurRad="50800" dist="38100" dir="2700000" algn="tl" rotWithShape="0">
              <a:prstClr val="black">
                <a:alpha val="40000"/>
              </a:prstClr>
            </a:outerShdw>
          </a:effectLst>
        </p:spPr>
        <p:txBody>
          <a:bodyPr wrap="square">
            <a:spAutoFit/>
          </a:bodyPr>
          <a:lstStyle/>
          <a:p>
            <a:pPr algn="ctr"/>
            <a:r>
              <a:rPr lang="en-US" sz="2400" b="1" i="1" dirty="0" smtClean="0">
                <a:solidFill>
                  <a:schemeClr val="bg1"/>
                </a:solidFill>
                <a:latin typeface="Gill Sans Light"/>
                <a:cs typeface="Gill Sans Light"/>
              </a:rPr>
              <a:t>Main Questions:</a:t>
            </a:r>
          </a:p>
          <a:p>
            <a:pPr marL="457200" indent="-457200" algn="ctr">
              <a:buAutoNum type="arabicParenR"/>
            </a:pPr>
            <a:r>
              <a:rPr lang="en-US" sz="2400" dirty="0" smtClean="0">
                <a:solidFill>
                  <a:schemeClr val="bg1"/>
                </a:solidFill>
                <a:latin typeface="Gill Sans Light"/>
                <a:cs typeface="Gill Sans Light"/>
              </a:rPr>
              <a:t>Where does noise come from?</a:t>
            </a:r>
          </a:p>
          <a:p>
            <a:pPr marL="457200" indent="-457200" algn="ctr">
              <a:buAutoNum type="arabicParenR"/>
            </a:pPr>
            <a:r>
              <a:rPr lang="en-US" sz="2400" dirty="0" smtClean="0">
                <a:solidFill>
                  <a:schemeClr val="bg1"/>
                </a:solidFill>
                <a:latin typeface="Gill Sans Light"/>
                <a:cs typeface="Gill Sans Light"/>
              </a:rPr>
              <a:t>How strong is it?</a:t>
            </a:r>
            <a:endParaRPr lang="en-US" sz="2400" dirty="0">
              <a:solidFill>
                <a:schemeClr val="bg1"/>
              </a:solidFill>
              <a:latin typeface="Gill Sans Light"/>
              <a:cs typeface="Gill Sans Light"/>
            </a:endParaRPr>
          </a:p>
        </p:txBody>
      </p:sp>
      <p:pic>
        <p:nvPicPr>
          <p:cNvPr id="2" name="Picture 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Tree>
    <p:extLst>
      <p:ext uri="{BB962C8B-B14F-4D97-AF65-F5344CB8AC3E}">
        <p14:creationId xmlns:p14="http://schemas.microsoft.com/office/powerpoint/2010/main" val="255195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592729" y="4248977"/>
            <a:ext cx="6232259" cy="779424"/>
            <a:chOff x="2592729" y="4248977"/>
            <a:chExt cx="6232259" cy="779424"/>
          </a:xfrm>
        </p:grpSpPr>
        <p:sp>
          <p:nvSpPr>
            <p:cNvPr id="14" name="Rectangle 13"/>
            <p:cNvSpPr/>
            <p:nvPr/>
          </p:nvSpPr>
          <p:spPr>
            <a:xfrm>
              <a:off x="2592729" y="4248977"/>
              <a:ext cx="2605957" cy="477054"/>
            </a:xfrm>
            <a:prstGeom prst="rect">
              <a:avLst/>
            </a:prstGeom>
            <a:solidFill>
              <a:srgbClr val="F98F96"/>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sp>
          <p:nvSpPr>
            <p:cNvPr id="16" name="Rectangle 15"/>
            <p:cNvSpPr/>
            <p:nvPr/>
          </p:nvSpPr>
          <p:spPr>
            <a:xfrm>
              <a:off x="5463250" y="4248977"/>
              <a:ext cx="3361738" cy="477054"/>
            </a:xfrm>
            <a:prstGeom prst="rect">
              <a:avLst/>
            </a:prstGeom>
            <a:solidFill>
              <a:srgbClr val="F98F96"/>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248" y="4792181"/>
              <a:ext cx="297180" cy="23622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374" y="4792181"/>
              <a:ext cx="304800" cy="236220"/>
            </a:xfrm>
            <a:prstGeom prst="rect">
              <a:avLst/>
            </a:prstGeom>
          </p:spPr>
        </p:pic>
      </p:grpSp>
      <p:sp>
        <p:nvSpPr>
          <p:cNvPr id="11" name="Rectangle 10"/>
          <p:cNvSpPr/>
          <p:nvPr/>
        </p:nvSpPr>
        <p:spPr>
          <a:xfrm>
            <a:off x="2714539" y="2233542"/>
            <a:ext cx="4164113" cy="47705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16" y="3902139"/>
            <a:ext cx="8481060" cy="762000"/>
          </a:xfrm>
          <a:prstGeom prst="rect">
            <a:avLst/>
          </a:prstGeom>
        </p:spPr>
      </p:pic>
      <p:sp>
        <p:nvSpPr>
          <p:cNvPr id="141" name="Title 140"/>
          <p:cNvSpPr>
            <a:spLocks noGrp="1"/>
          </p:cNvSpPr>
          <p:nvPr>
            <p:ph type="ctrTitle"/>
          </p:nvPr>
        </p:nvSpPr>
        <p:spPr>
          <a:xfrm>
            <a:off x="37480" y="54311"/>
            <a:ext cx="9144000" cy="1470025"/>
          </a:xfrm>
        </p:spPr>
        <p:txBody>
          <a:bodyPr>
            <a:noAutofit/>
          </a:bodyPr>
          <a:lstStyle/>
          <a:p>
            <a:r>
              <a:rPr lang="en-US" sz="3500" dirty="0" smtClean="0">
                <a:solidFill>
                  <a:srgbClr val="000000"/>
                </a:solidFill>
                <a:latin typeface="Gill Sans Light"/>
                <a:cs typeface="Gill Sans Light"/>
              </a:rPr>
              <a:t>Convergence Rates for Noisy SGD</a:t>
            </a:r>
            <a:br>
              <a:rPr lang="en-US" sz="3500" dirty="0" smtClean="0">
                <a:solidFill>
                  <a:srgbClr val="000000"/>
                </a:solidFill>
                <a:latin typeface="Gill Sans Light"/>
                <a:cs typeface="Gill Sans Light"/>
              </a:rPr>
            </a:br>
            <a:endParaRPr lang="en-US" sz="3500" i="1" dirty="0">
              <a:solidFill>
                <a:srgbClr val="000000"/>
              </a:solidFill>
              <a:latin typeface="Gill Sans Light"/>
              <a:cs typeface="Gill Sans Light"/>
            </a:endParaRPr>
          </a:p>
        </p:txBody>
      </p:sp>
      <p:sp>
        <p:nvSpPr>
          <p:cNvPr id="3" name="TextBox 2"/>
          <p:cNvSpPr txBox="1"/>
          <p:nvPr/>
        </p:nvSpPr>
        <p:spPr>
          <a:xfrm>
            <a:off x="356097" y="1524336"/>
            <a:ext cx="8979657" cy="4524315"/>
          </a:xfrm>
          <a:prstGeom prst="rect">
            <a:avLst/>
          </a:prstGeom>
          <a:noFill/>
        </p:spPr>
        <p:txBody>
          <a:bodyPr wrap="square" rtlCol="0">
            <a:spAutoFit/>
          </a:bodyPr>
          <a:lstStyle/>
          <a:p>
            <a:r>
              <a:rPr lang="en-US" sz="2400" dirty="0" smtClean="0">
                <a:solidFill>
                  <a:srgbClr val="000000"/>
                </a:solidFill>
                <a:latin typeface="Gill Sans Light"/>
                <a:cs typeface="Gill Sans Light"/>
              </a:rPr>
              <a:t>We want to analyze noisy SGD</a:t>
            </a: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r>
              <a:rPr lang="en-US" sz="2400" dirty="0" smtClean="0">
                <a:solidFill>
                  <a:srgbClr val="000000"/>
                </a:solidFill>
                <a:latin typeface="Gill Sans Light"/>
                <a:cs typeface="Gill Sans Light"/>
              </a:rPr>
              <a:t>Elementary analysis (using m-strong convexity assumption on </a:t>
            </a:r>
            <a:r>
              <a:rPr lang="en-US" sz="2400" i="1" dirty="0" smtClean="0">
                <a:solidFill>
                  <a:srgbClr val="000000"/>
                </a:solidFill>
                <a:latin typeface="Gill Sans Light"/>
                <a:cs typeface="Gill Sans Light"/>
              </a:rPr>
              <a:t>f</a:t>
            </a:r>
            <a:r>
              <a:rPr lang="en-US" sz="2400" dirty="0" smtClean="0">
                <a:solidFill>
                  <a:srgbClr val="000000"/>
                </a:solidFill>
                <a:latin typeface="Gill Sans Light"/>
                <a:cs typeface="Gill Sans Light"/>
              </a:rPr>
              <a:t>):</a:t>
            </a:r>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p:txBody>
      </p:sp>
      <p:sp>
        <p:nvSpPr>
          <p:cNvPr id="7" name="Rectangle 6"/>
          <p:cNvSpPr/>
          <p:nvPr/>
        </p:nvSpPr>
        <p:spPr>
          <a:xfrm>
            <a:off x="824515" y="5080041"/>
            <a:ext cx="7494971" cy="1061829"/>
          </a:xfrm>
          <a:prstGeom prst="rect">
            <a:avLst/>
          </a:prstGeom>
          <a:solidFill>
            <a:srgbClr val="5266FF"/>
          </a:solidFill>
          <a:effectLst>
            <a:outerShdw blurRad="50800" dist="38100" dir="2700000" algn="tl" rotWithShape="0">
              <a:prstClr val="black">
                <a:alpha val="40000"/>
              </a:prstClr>
            </a:outerShdw>
          </a:effectLst>
        </p:spPr>
        <p:txBody>
          <a:bodyPr wrap="square">
            <a:spAutoFit/>
          </a:bodyPr>
          <a:lstStyle/>
          <a:p>
            <a:pPr algn="ctr"/>
            <a:r>
              <a:rPr lang="en-US" sz="2100" b="1" dirty="0" smtClean="0">
                <a:solidFill>
                  <a:schemeClr val="bg1"/>
                </a:solidFill>
                <a:latin typeface="Gill Sans Light"/>
                <a:cs typeface="Gill Sans Light"/>
              </a:rPr>
              <a:t>Simple Lemma:</a:t>
            </a:r>
            <a:r>
              <a:rPr lang="en-US" sz="2100" dirty="0" smtClean="0">
                <a:solidFill>
                  <a:schemeClr val="bg1"/>
                </a:solidFill>
                <a:latin typeface="Gill Sans Light"/>
                <a:cs typeface="Gill Sans Light"/>
              </a:rPr>
              <a:t> </a:t>
            </a:r>
          </a:p>
          <a:p>
            <a:pPr algn="ctr"/>
            <a:r>
              <a:rPr lang="en-US" sz="2100" dirty="0" smtClean="0">
                <a:solidFill>
                  <a:schemeClr val="bg1"/>
                </a:solidFill>
                <a:latin typeface="Gill Sans Light"/>
                <a:cs typeface="Gill Sans Light"/>
              </a:rPr>
              <a:t> if both terms  =                         ,           </a:t>
            </a:r>
          </a:p>
          <a:p>
            <a:pPr algn="ctr"/>
            <a:r>
              <a:rPr lang="en-US" sz="2100" dirty="0" smtClean="0">
                <a:solidFill>
                  <a:schemeClr val="bg1"/>
                </a:solidFill>
                <a:latin typeface="Gill Sans Light"/>
                <a:cs typeface="Gill Sans Light"/>
              </a:rPr>
              <a:t>Noisy SGD gets same rates as SGD </a:t>
            </a:r>
            <a:r>
              <a:rPr lang="en-US" sz="2100" i="1" dirty="0" smtClean="0">
                <a:solidFill>
                  <a:schemeClr val="bg1"/>
                </a:solidFill>
                <a:latin typeface="Gill Sans Light"/>
                <a:cs typeface="Gill Sans Light"/>
              </a:rPr>
              <a:t>(up to multiplicative constants)</a:t>
            </a:r>
            <a:endParaRPr lang="en-US" sz="2100" i="1" dirty="0">
              <a:solidFill>
                <a:schemeClr val="bg1"/>
              </a:solidFill>
              <a:latin typeface="Gill Sans Light"/>
              <a:cs typeface="Gill Sans Light"/>
            </a:endParaRPr>
          </a:p>
        </p:txBody>
      </p:sp>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1769" y="2260002"/>
            <a:ext cx="3982720" cy="375920"/>
          </a:xfrm>
          <a:prstGeom prst="rect">
            <a:avLst/>
          </a:prstGeom>
        </p:spPr>
      </p:pic>
      <p:sp>
        <p:nvSpPr>
          <p:cNvPr id="12" name="Rectangle 11"/>
          <p:cNvSpPr/>
          <p:nvPr/>
        </p:nvSpPr>
        <p:spPr>
          <a:xfrm>
            <a:off x="814922" y="6156036"/>
            <a:ext cx="7514156" cy="47705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r>
              <a:rPr lang="en-US" sz="2500" dirty="0">
                <a:latin typeface="Gill Sans Light"/>
                <a:cs typeface="Gill Sans Light"/>
              </a:rPr>
              <a:t>a</a:t>
            </a:r>
            <a:r>
              <a:rPr lang="en-US" sz="2500" dirty="0" smtClean="0">
                <a:latin typeface="Gill Sans Light"/>
                <a:cs typeface="Gill Sans Light"/>
              </a:rPr>
              <a:t>ka SGD robust to small perturbations</a:t>
            </a:r>
          </a:p>
        </p:txBody>
      </p:sp>
      <p:sp>
        <p:nvSpPr>
          <p:cNvPr id="13" name="Rectangle 12"/>
          <p:cNvSpPr/>
          <p:nvPr/>
        </p:nvSpPr>
        <p:spPr>
          <a:xfrm>
            <a:off x="534355" y="4248977"/>
            <a:ext cx="8609645" cy="779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4355" y="6175377"/>
            <a:ext cx="8151057" cy="477054"/>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500" i="1" dirty="0" smtClean="0">
                <a:solidFill>
                  <a:schemeClr val="bg1"/>
                </a:solidFill>
                <a:latin typeface="Gill Sans Light"/>
                <a:cs typeface="Gill Sans Light"/>
              </a:rPr>
              <a:t>So.. is asynchrony noise small?</a:t>
            </a:r>
            <a:endParaRPr lang="en-US" sz="2500" dirty="0" smtClean="0">
              <a:solidFill>
                <a:schemeClr val="bg1"/>
              </a:solidFill>
              <a:latin typeface="Gill Sans Light"/>
              <a:cs typeface="Gill Sans Light"/>
            </a:endParaRPr>
          </a:p>
        </p:txBody>
      </p:sp>
      <p:pic>
        <p:nvPicPr>
          <p:cNvPr id="2" name="Picture 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832" y="5395881"/>
            <a:ext cx="1224836" cy="388968"/>
          </a:xfrm>
          <a:prstGeom prst="rect">
            <a:avLst/>
          </a:prstGeom>
        </p:spPr>
      </p:pic>
    </p:spTree>
    <p:extLst>
      <p:ext uri="{BB962C8B-B14F-4D97-AF65-F5344CB8AC3E}">
        <p14:creationId xmlns:p14="http://schemas.microsoft.com/office/powerpoint/2010/main" val="71730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3"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cxnSp>
        <p:nvCxnSpPr>
          <p:cNvPr id="20" name="Straight Arrow Connector 19"/>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32" name="Rectangle 31"/>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33" name="Rectangle 32"/>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34" name="TextBox 33"/>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14" name="TextBox 1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15" name="TextBox 1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16" name="TextBox 1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Tree>
    <p:extLst>
      <p:ext uri="{BB962C8B-B14F-4D97-AF65-F5344CB8AC3E}">
        <p14:creationId xmlns:p14="http://schemas.microsoft.com/office/powerpoint/2010/main" val="41153199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SGD</a:t>
            </a:r>
            <a:endParaRPr lang="en-US" sz="5400" dirty="0">
              <a:latin typeface="Gill Sans Light"/>
              <a:cs typeface="Gill Sans Light"/>
            </a:endParaRPr>
          </a:p>
        </p:txBody>
      </p:sp>
    </p:spTree>
    <p:extLst>
      <p:ext uri="{BB962C8B-B14F-4D97-AF65-F5344CB8AC3E}">
        <p14:creationId xmlns:p14="http://schemas.microsoft.com/office/powerpoint/2010/main" val="31412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partite_n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 name="TextBox 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6" name="TextBox 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pic>
        <p:nvPicPr>
          <p:cNvPr id="13" name="Picture 12" descr="bipartite_f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06" y="3631364"/>
            <a:ext cx="1866900" cy="2311400"/>
          </a:xfrm>
          <a:prstGeom prst="rect">
            <a:avLst/>
          </a:prstGeom>
        </p:spPr>
      </p:pic>
    </p:spTree>
    <p:extLst>
      <p:ext uri="{BB962C8B-B14F-4D97-AF65-F5344CB8AC3E}">
        <p14:creationId xmlns:p14="http://schemas.microsoft.com/office/powerpoint/2010/main" val="791336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500" fill="hold"/>
                                        <p:tgtEl>
                                          <p:spTgt spid="8"/>
                                        </p:tgtEl>
                                      </p:cBhvr>
                                      <p:by x="150000" y="150000"/>
                                    </p:animScale>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ipartite_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06" y="3631364"/>
            <a:ext cx="1866900" cy="2311400"/>
          </a:xfrm>
          <a:prstGeom prst="rect">
            <a:avLst/>
          </a:prstGeom>
        </p:spPr>
      </p:pic>
      <p:pic>
        <p:nvPicPr>
          <p:cNvPr id="10" name="Picture 9" descr="bipartite_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797" y="3612690"/>
            <a:ext cx="1866900" cy="2311400"/>
          </a:xfrm>
          <a:prstGeom prst="rect">
            <a:avLst/>
          </a:prstGeom>
        </p:spPr>
      </p:pic>
      <p:pic>
        <p:nvPicPr>
          <p:cNvPr id="11" name="Picture 10" descr="bipartite_n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 name="TextBox 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6" name="TextBox 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16" name="Rectangle 15"/>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53280"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722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6" presetClass="emph" presetSubtype="0" fill="hold" grpId="0" nodeType="withEffect">
                                  <p:stCondLst>
                                    <p:cond delay="0"/>
                                  </p:stCondLst>
                                  <p:childTnLst>
                                    <p:animScale>
                                      <p:cBhvr>
                                        <p:cTn id="14" dur="500" fill="hold"/>
                                        <p:tgtEl>
                                          <p:spTgt spid="16"/>
                                        </p:tgtEl>
                                      </p:cBhvr>
                                      <p:by x="150000" y="150000"/>
                                    </p:animScale>
                                  </p:childTnLst>
                                </p:cTn>
                              </p:par>
                              <p:par>
                                <p:cTn id="15" presetID="6" presetClass="emph" presetSubtype="0" fill="hold" grpId="0" nodeType="withEffect">
                                  <p:stCondLst>
                                    <p:cond delay="0"/>
                                  </p:stCondLst>
                                  <p:childTnLst>
                                    <p:animScale>
                                      <p:cBhvr>
                                        <p:cTn id="16" dur="5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P spid="18" grpId="0" animBg="1"/>
      <p:bldP spid="1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ipartite_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03" y="3612690"/>
            <a:ext cx="1866900" cy="2311400"/>
          </a:xfrm>
          <a:prstGeom prst="rect">
            <a:avLst/>
          </a:prstGeom>
        </p:spPr>
      </p:pic>
      <p:pic>
        <p:nvPicPr>
          <p:cNvPr id="6" name="Picture 5" descr="bipartite_f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721" y="3633088"/>
            <a:ext cx="1866900" cy="2311400"/>
          </a:xfrm>
          <a:prstGeom prst="rect">
            <a:avLst/>
          </a:prstGeom>
        </p:spPr>
      </p:pic>
      <p:pic>
        <p:nvPicPr>
          <p:cNvPr id="5" name="Picture 4" descr="bipartite_f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8390" y="3612690"/>
            <a:ext cx="1866900" cy="2311400"/>
          </a:xfrm>
          <a:prstGeom prst="rect">
            <a:avLst/>
          </a:prstGeom>
        </p:spPr>
      </p:pic>
      <p:pic>
        <p:nvPicPr>
          <p:cNvPr id="32" name="Picture 31" descr="bipartite_n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336067"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27" name="TextBox 26"/>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28" name="TextBox 27"/>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29" name="TextBox 28"/>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35" name="Rectangle 34"/>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38849"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038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remove" grpId="0" nodeType="withEffect">
                                  <p:stCondLst>
                                    <p:cond delay="0"/>
                                  </p:stCondLst>
                                  <p:childTnLst>
                                    <p:animScale>
                                      <p:cBhvr>
                                        <p:cTn id="6" dur="1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partite_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783" y="3612690"/>
            <a:ext cx="1866900" cy="2311400"/>
          </a:xfrm>
          <a:prstGeom prst="rect">
            <a:avLst/>
          </a:prstGeom>
        </p:spPr>
      </p:pic>
      <p:pic>
        <p:nvPicPr>
          <p:cNvPr id="13" name="Picture 12" descr="bipartite_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103" y="3612690"/>
            <a:ext cx="1866900" cy="2311400"/>
          </a:xfrm>
          <a:prstGeom prst="rect">
            <a:avLst/>
          </a:prstGeom>
        </p:spPr>
      </p:pic>
      <p:pic>
        <p:nvPicPr>
          <p:cNvPr id="4" name="Picture 3" descr="bipartite_f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906" y="3627120"/>
            <a:ext cx="1866900" cy="2311400"/>
          </a:xfrm>
          <a:prstGeom prst="rect">
            <a:avLst/>
          </a:prstGeom>
        </p:spPr>
      </p:pic>
      <p:pic>
        <p:nvPicPr>
          <p:cNvPr id="32" name="Picture 31" descr="bipartite_n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336067"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1403" y="5944488"/>
            <a:ext cx="5336067" cy="73866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r>
              <a:rPr lang="en-US" sz="2100" dirty="0">
                <a:latin typeface="Gill Sans Light"/>
                <a:cs typeface="Gill Sans Light"/>
              </a:rPr>
              <a:t>Q: What causes asynchrony “noise”?  A: “</a:t>
            </a:r>
            <a:r>
              <a:rPr lang="en-US" sz="2100" b="1" i="1" u="sng" dirty="0">
                <a:latin typeface="Gill Sans Light"/>
                <a:cs typeface="Gill Sans Light"/>
              </a:rPr>
              <a:t>noisy reads</a:t>
            </a:r>
            <a:r>
              <a:rPr lang="en-US" sz="2100" dirty="0">
                <a:latin typeface="Gill Sans Light"/>
                <a:cs typeface="Gill Sans Light"/>
              </a:rPr>
              <a:t>” of the coordinates in the </a:t>
            </a:r>
            <a:r>
              <a:rPr lang="en-US" sz="2100" b="1" u="sng" dirty="0" smtClean="0">
                <a:latin typeface="Gill Sans Light"/>
                <a:cs typeface="Gill Sans Light"/>
              </a:rPr>
              <a:t>overlap</a:t>
            </a:r>
            <a:endParaRPr lang="en-US" sz="2100" u="sng" dirty="0">
              <a:latin typeface="Gill Sans Light"/>
              <a:cs typeface="Gill Sans Light"/>
            </a:endParaRPr>
          </a:p>
        </p:txBody>
      </p:sp>
      <p:grpSp>
        <p:nvGrpSpPr>
          <p:cNvPr id="12" name="Group 11"/>
          <p:cNvGrpSpPr/>
          <p:nvPr/>
        </p:nvGrpSpPr>
        <p:grpSpPr>
          <a:xfrm>
            <a:off x="5414756" y="6087975"/>
            <a:ext cx="3729244" cy="481138"/>
            <a:chOff x="152400" y="3892598"/>
            <a:chExt cx="3729244" cy="481138"/>
          </a:xfrm>
        </p:grpSpPr>
        <p:sp>
          <p:nvSpPr>
            <p:cNvPr id="22" name="Rectangle 21"/>
            <p:cNvSpPr/>
            <p:nvPr/>
          </p:nvSpPr>
          <p:spPr>
            <a:xfrm>
              <a:off x="152400" y="3892598"/>
              <a:ext cx="3729244" cy="481138"/>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Gill Sans Light"/>
                <a:cs typeface="Gill Sans Light"/>
              </a:endParaRPr>
            </a:p>
          </p:txBody>
        </p:sp>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602" y="3969337"/>
              <a:ext cx="2910840" cy="327660"/>
            </a:xfrm>
            <a:prstGeom prst="rect">
              <a:avLst/>
            </a:prstGeom>
            <a:ln>
              <a:noFill/>
            </a:ln>
          </p:spPr>
        </p:pic>
      </p:grpSp>
      <p:sp>
        <p:nvSpPr>
          <p:cNvPr id="23"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26" name="Rectangle 25"/>
          <p:cNvSpPr/>
          <p:nvPr/>
        </p:nvSpPr>
        <p:spPr>
          <a:xfrm>
            <a:off x="-26394" y="5680836"/>
            <a:ext cx="9170394" cy="1138773"/>
          </a:xfrm>
          <a:prstGeom prst="rect">
            <a:avLst/>
          </a:prstGeom>
          <a:solidFill>
            <a:srgbClr val="0E1730"/>
          </a:solidFill>
          <a:effectLst>
            <a:outerShdw blurRad="50800" dist="38100" dir="2700000" algn="tl" rotWithShape="0">
              <a:prstClr val="black">
                <a:alpha val="40000"/>
              </a:prstClr>
            </a:outerShdw>
          </a:effectLst>
        </p:spPr>
        <p:txBody>
          <a:bodyPr wrap="square">
            <a:spAutoFit/>
          </a:bodyPr>
          <a:lstStyle/>
          <a:p>
            <a:pPr algn="ctr"/>
            <a:r>
              <a:rPr lang="en-US" sz="2400" dirty="0" smtClean="0">
                <a:solidFill>
                  <a:schemeClr val="bg1"/>
                </a:solidFill>
                <a:latin typeface="Gill Sans Light"/>
                <a:cs typeface="Gill Sans Light"/>
              </a:rPr>
              <a:t>Asynchrony noise is </a:t>
            </a:r>
            <a:r>
              <a:rPr lang="en-US" sz="2400" b="1" u="sng" dirty="0" smtClean="0">
                <a:solidFill>
                  <a:schemeClr val="bg1"/>
                </a:solidFill>
                <a:latin typeface="Gill Sans Light"/>
                <a:cs typeface="Gill Sans Light"/>
              </a:rPr>
              <a:t>combinatorial </a:t>
            </a:r>
          </a:p>
          <a:p>
            <a:pPr algn="ctr"/>
            <a:r>
              <a:rPr lang="en-US" sz="2400" dirty="0" smtClean="0">
                <a:solidFill>
                  <a:schemeClr val="bg1"/>
                </a:solidFill>
                <a:latin typeface="Gill Sans Light"/>
                <a:cs typeface="Gill Sans Light"/>
              </a:rPr>
              <a:t>coordinates in conflict can be as noisy as possible.</a:t>
            </a:r>
          </a:p>
          <a:p>
            <a:pPr algn="ctr"/>
            <a:r>
              <a:rPr lang="en-US" sz="2000" dirty="0" smtClean="0">
                <a:solidFill>
                  <a:schemeClr val="bg1"/>
                </a:solidFill>
                <a:latin typeface="Gill Sans Light"/>
                <a:cs typeface="Gill Sans Light"/>
              </a:rPr>
              <a:t> </a:t>
            </a:r>
            <a:r>
              <a:rPr lang="en-US" sz="2000" i="1" dirty="0" smtClean="0">
                <a:solidFill>
                  <a:schemeClr val="bg1"/>
                </a:solidFill>
                <a:latin typeface="Gill Sans Light"/>
                <a:cs typeface="Gill Sans Light"/>
              </a:rPr>
              <a:t>(no generative model assumptions)</a:t>
            </a:r>
            <a:endParaRPr lang="en-US" sz="2000" i="1" dirty="0">
              <a:solidFill>
                <a:schemeClr val="bg1"/>
              </a:solidFill>
              <a:latin typeface="Gill Sans Light"/>
              <a:cs typeface="Gill Sans Light"/>
            </a:endParaRPr>
          </a:p>
        </p:txBody>
      </p:sp>
      <p:sp>
        <p:nvSpPr>
          <p:cNvPr id="27" name="TextBox 26"/>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28" name="TextBox 27"/>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29" name="TextBox 28"/>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35" name="Rectangle 34"/>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38849"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479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Next Time</a:t>
            </a:r>
            <a:endParaRPr lang="en-US" sz="5500" dirty="0">
              <a:solidFill>
                <a:srgbClr val="000000"/>
              </a:solidFill>
              <a:latin typeface="Gill Sans Light"/>
              <a:cs typeface="Gill Sans Light"/>
            </a:endParaRPr>
          </a:p>
        </p:txBody>
      </p:sp>
      <p:sp>
        <p:nvSpPr>
          <p:cNvPr id="4" name="TextBox 3"/>
          <p:cNvSpPr txBox="1"/>
          <p:nvPr/>
        </p:nvSpPr>
        <p:spPr>
          <a:xfrm>
            <a:off x="35496" y="648838"/>
            <a:ext cx="9007594" cy="3785652"/>
          </a:xfrm>
          <a:prstGeom prst="rect">
            <a:avLst/>
          </a:prstGeom>
          <a:noFill/>
        </p:spPr>
        <p:txBody>
          <a:bodyPr wrap="none" rtlCol="0">
            <a:spAutoFit/>
          </a:bodyPr>
          <a:lstStyle/>
          <a:p>
            <a:pPr marL="571500" indent="-571500">
              <a:buFontTx/>
              <a:buChar char="-"/>
            </a:pPr>
            <a:endParaRPr lang="en-US" sz="4000" dirty="0" smtClean="0">
              <a:solidFill>
                <a:srgbClr val="000000"/>
              </a:solidFill>
              <a:latin typeface="Gill Sans Light"/>
              <a:cs typeface="Gill Sans Light"/>
            </a:endParaRPr>
          </a:p>
          <a:p>
            <a:pPr marL="571500" indent="-571500">
              <a:buFontTx/>
              <a:buChar char="-"/>
            </a:pPr>
            <a:r>
              <a:rPr lang="en-US" sz="4000" dirty="0" err="1" smtClean="0">
                <a:solidFill>
                  <a:srgbClr val="000000"/>
                </a:solidFill>
                <a:latin typeface="Gill Sans Light"/>
                <a:cs typeface="Gill Sans Light"/>
              </a:rPr>
              <a:t>Hogwild</a:t>
            </a:r>
            <a:r>
              <a:rPr lang="en-US" sz="4000" dirty="0" smtClean="0">
                <a:solidFill>
                  <a:srgbClr val="000000"/>
                </a:solidFill>
                <a:latin typeface="Gill Sans Light"/>
                <a:cs typeface="Gill Sans Light"/>
              </a:rPr>
              <a:t>! Analysis for Sparse Functions</a:t>
            </a:r>
          </a:p>
          <a:p>
            <a:pPr marL="571500" indent="-571500">
              <a:buFontTx/>
              <a:buChar char="-"/>
            </a:pPr>
            <a:endParaRPr lang="en-US" sz="4000" dirty="0">
              <a:solidFill>
                <a:srgbClr val="000000"/>
              </a:solidFill>
              <a:latin typeface="Gill Sans Light"/>
              <a:cs typeface="Gill Sans Light"/>
            </a:endParaRPr>
          </a:p>
          <a:p>
            <a:pPr marL="571500" indent="-571500">
              <a:buFontTx/>
              <a:buChar char="-"/>
            </a:pPr>
            <a:r>
              <a:rPr lang="en-US" sz="4000" dirty="0" smtClean="0">
                <a:solidFill>
                  <a:srgbClr val="000000"/>
                </a:solidFill>
                <a:latin typeface="Gill Sans Light"/>
                <a:cs typeface="Gill Sans Light"/>
              </a:rPr>
              <a:t>Update </a:t>
            </a:r>
            <a:r>
              <a:rPr lang="en-US" sz="4000" dirty="0" err="1" smtClean="0">
                <a:solidFill>
                  <a:srgbClr val="000000"/>
                </a:solidFill>
                <a:latin typeface="Gill Sans Light"/>
                <a:cs typeface="Gill Sans Light"/>
              </a:rPr>
              <a:t>Confict</a:t>
            </a:r>
            <a:r>
              <a:rPr lang="en-US" sz="4000" dirty="0" smtClean="0">
                <a:solidFill>
                  <a:srgbClr val="000000"/>
                </a:solidFill>
                <a:latin typeface="Gill Sans Light"/>
                <a:cs typeface="Gill Sans Light"/>
              </a:rPr>
              <a:t> Graphs</a:t>
            </a:r>
            <a:endParaRPr lang="en-US" sz="3600" dirty="0" smtClean="0">
              <a:solidFill>
                <a:srgbClr val="000000"/>
              </a:solidFill>
              <a:latin typeface="Gill Sans Light"/>
              <a:cs typeface="Gill Sans Light"/>
            </a:endParaRPr>
          </a:p>
          <a:p>
            <a:endParaRPr lang="en-US" sz="4000" dirty="0" smtClean="0">
              <a:solidFill>
                <a:srgbClr val="000000"/>
              </a:solidFill>
              <a:latin typeface="Gill Sans Light"/>
              <a:cs typeface="Gill Sans Light"/>
            </a:endParaRPr>
          </a:p>
          <a:p>
            <a:pPr marL="571500" indent="-571500">
              <a:buFontTx/>
              <a:buChar char="-"/>
            </a:pPr>
            <a:r>
              <a:rPr lang="en-US" sz="4000" dirty="0" smtClean="0">
                <a:solidFill>
                  <a:srgbClr val="000000"/>
                </a:solidFill>
                <a:latin typeface="Gill Sans Light"/>
                <a:cs typeface="Gill Sans Light"/>
              </a:rPr>
              <a:t>Challenges of </a:t>
            </a:r>
            <a:r>
              <a:rPr lang="en-US" sz="4000" dirty="0" err="1" smtClean="0">
                <a:solidFill>
                  <a:srgbClr val="000000"/>
                </a:solidFill>
                <a:latin typeface="Gill Sans Light"/>
                <a:cs typeface="Gill Sans Light"/>
              </a:rPr>
              <a:t>Hogwild</a:t>
            </a:r>
            <a:r>
              <a:rPr lang="en-US" sz="4000" dirty="0" smtClean="0">
                <a:solidFill>
                  <a:srgbClr val="000000"/>
                </a:solidFill>
                <a:latin typeface="Gill Sans Light"/>
                <a:cs typeface="Gill Sans Light"/>
              </a:rPr>
              <a:t>! and </a:t>
            </a:r>
            <a:r>
              <a:rPr lang="en-US" sz="4000" dirty="0" err="1" smtClean="0">
                <a:solidFill>
                  <a:srgbClr val="000000"/>
                </a:solidFill>
                <a:latin typeface="Gill Sans Light"/>
                <a:cs typeface="Gill Sans Light"/>
              </a:rPr>
              <a:t>Serializability</a:t>
            </a:r>
            <a:endParaRPr lang="en-US" sz="4000" dirty="0" smtClean="0">
              <a:solidFill>
                <a:srgbClr val="000000"/>
              </a:solidFill>
              <a:latin typeface="Gill Sans Light"/>
              <a:cs typeface="Gill Sans Light"/>
            </a:endParaRPr>
          </a:p>
        </p:txBody>
      </p:sp>
    </p:spTree>
    <p:extLst>
      <p:ext uri="{BB962C8B-B14F-4D97-AF65-F5344CB8AC3E}">
        <p14:creationId xmlns:p14="http://schemas.microsoft.com/office/powerpoint/2010/main" val="990037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Synchronous computation</a:t>
            </a:r>
            <a:endParaRPr lang="en-US" sz="5500" dirty="0">
              <a:latin typeface="Gill Sans Light"/>
              <a:cs typeface="Gill Sans Light"/>
            </a:endParaRPr>
          </a:p>
        </p:txBody>
      </p:sp>
    </p:spTree>
    <p:extLst>
      <p:ext uri="{BB962C8B-B14F-4D97-AF65-F5344CB8AC3E}">
        <p14:creationId xmlns:p14="http://schemas.microsoft.com/office/powerpoint/2010/main" val="137637698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ectangle 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5747041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068451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cxnSp>
        <p:nvCxnSpPr>
          <p:cNvPr id="8" name="Straight Arrow Connector 7"/>
          <p:cNvCxnSpPr/>
          <p:nvPr/>
        </p:nvCxnSpPr>
        <p:spPr>
          <a:xfrm>
            <a:off x="4834469" y="3030363"/>
            <a:ext cx="0" cy="38479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071558" y="4068356"/>
            <a:ext cx="593979" cy="25263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1600" y="4137447"/>
            <a:ext cx="594568"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4010634"/>
            <a:ext cx="368300" cy="2159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37" y="4264811"/>
            <a:ext cx="368300" cy="21590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123" y="3868871"/>
            <a:ext cx="368300" cy="215900"/>
          </a:xfrm>
          <a:prstGeom prst="rect">
            <a:avLst/>
          </a:prstGeom>
        </p:spPr>
      </p:pic>
    </p:spTree>
    <p:extLst>
      <p:ext uri="{BB962C8B-B14F-4D97-AF65-F5344CB8AC3E}">
        <p14:creationId xmlns:p14="http://schemas.microsoft.com/office/powerpoint/2010/main" val="11380114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16750</TotalTime>
  <Words>1694</Words>
  <Application>Microsoft Macintosh PowerPoint</Application>
  <PresentationFormat>On-screen Show (4:3)</PresentationFormat>
  <Paragraphs>605</Paragraphs>
  <Slides>54</Slides>
  <Notes>46</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PowerPoint Presentation</vt:lpstr>
      <vt:lpstr>Today</vt:lpstr>
      <vt:lpstr>Stochastic Gradient Descent</vt:lpstr>
      <vt:lpstr>Stochastic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Bottleneck: Straggling Learners</vt:lpstr>
      <vt:lpstr>A case against Synchronization</vt:lpstr>
      <vt:lpstr>PowerPoint Presentation</vt:lpstr>
      <vt:lpstr>SGD on sparse functions</vt:lpstr>
      <vt:lpstr>SGD on sparse functions</vt:lpstr>
      <vt:lpstr>SGD on sparse functions</vt:lpstr>
      <vt:lpstr>SGD on sparse functions</vt:lpstr>
      <vt:lpstr>SGD on sparse functions</vt:lpstr>
      <vt:lpstr>PowerPoint Presentation</vt:lpstr>
      <vt:lpstr>PowerPoint Presentation</vt:lpstr>
      <vt:lpstr>PowerPoint Presentation</vt:lpstr>
      <vt:lpstr>PowerPoint Presentation</vt:lpstr>
      <vt:lpstr>PowerPoint Presentation</vt:lpstr>
      <vt:lpstr>Prior to 2011 Work</vt:lpstr>
      <vt:lpstr>HOGWILD! 2011</vt:lpstr>
      <vt:lpstr>PowerPoint Presentation</vt:lpstr>
      <vt:lpstr>Challenges in Hogwild!</vt:lpstr>
      <vt:lpstr>How to Analyze Hogwild?</vt:lpstr>
      <vt:lpstr>PowerPoint Presentation</vt:lpstr>
      <vt:lpstr>How to Analyze?</vt:lpstr>
      <vt:lpstr>PowerPoint Presentation</vt:lpstr>
      <vt:lpstr>A Noisy Lens  for Asynchronous Algorithms</vt:lpstr>
      <vt:lpstr>HOGWILD! as noisy SGD</vt:lpstr>
      <vt:lpstr>HOGWILD! as noisy SGD</vt:lpstr>
      <vt:lpstr>HOGWILD! as noisy SGD</vt:lpstr>
      <vt:lpstr>HOGWILD! as noisy SGD</vt:lpstr>
      <vt:lpstr>HOGWILD! as noisy SGD</vt:lpstr>
      <vt:lpstr>HOGWILD! as noisy SGD</vt:lpstr>
      <vt:lpstr>HOGWILD! as noisy SGD</vt:lpstr>
      <vt:lpstr>HOGWILD! as noisy SGD</vt:lpstr>
      <vt:lpstr>HOGWILD! as noisy SGD</vt:lpstr>
      <vt:lpstr>Convergence Rates for Noisy SGD </vt:lpstr>
      <vt:lpstr>Understanding Asynchrony Noise</vt:lpstr>
      <vt:lpstr>PowerPoint Presentation</vt:lpstr>
      <vt:lpstr>PowerPoint Presentation</vt:lpstr>
      <vt:lpstr>PowerPoint Presentation</vt:lpstr>
      <vt:lpstr>PowerPoint Presentation</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1763</cp:revision>
  <cp:lastPrinted>2015-02-25T04:53:56Z</cp:lastPrinted>
  <dcterms:created xsi:type="dcterms:W3CDTF">2015-02-09T20:18:11Z</dcterms:created>
  <dcterms:modified xsi:type="dcterms:W3CDTF">2018-03-06T20:09:35Z</dcterms:modified>
</cp:coreProperties>
</file>